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8"/>
  </p:notesMasterIdLst>
  <p:handoutMasterIdLst>
    <p:handoutMasterId r:id="rId59"/>
  </p:handoutMasterIdLst>
  <p:sldIdLst>
    <p:sldId id="256" r:id="rId2"/>
    <p:sldId id="572" r:id="rId3"/>
    <p:sldId id="573" r:id="rId4"/>
    <p:sldId id="574" r:id="rId5"/>
    <p:sldId id="502" r:id="rId6"/>
    <p:sldId id="482" r:id="rId7"/>
    <p:sldId id="585" r:id="rId8"/>
    <p:sldId id="586" r:id="rId9"/>
    <p:sldId id="587" r:id="rId10"/>
    <p:sldId id="588" r:id="rId11"/>
    <p:sldId id="589" r:id="rId12"/>
    <p:sldId id="568" r:id="rId13"/>
    <p:sldId id="569" r:id="rId14"/>
    <p:sldId id="570" r:id="rId15"/>
    <p:sldId id="571" r:id="rId16"/>
    <p:sldId id="603" r:id="rId17"/>
    <p:sldId id="606" r:id="rId18"/>
    <p:sldId id="590" r:id="rId19"/>
    <p:sldId id="652" r:id="rId20"/>
    <p:sldId id="591" r:id="rId21"/>
    <p:sldId id="593" r:id="rId22"/>
    <p:sldId id="594" r:id="rId23"/>
    <p:sldId id="595" r:id="rId24"/>
    <p:sldId id="600" r:id="rId25"/>
    <p:sldId id="601" r:id="rId26"/>
    <p:sldId id="655" r:id="rId27"/>
    <p:sldId id="602" r:id="rId28"/>
    <p:sldId id="607" r:id="rId29"/>
    <p:sldId id="608" r:id="rId30"/>
    <p:sldId id="609" r:id="rId31"/>
    <p:sldId id="610" r:id="rId32"/>
    <p:sldId id="611" r:id="rId33"/>
    <p:sldId id="612" r:id="rId34"/>
    <p:sldId id="653" r:id="rId35"/>
    <p:sldId id="614" r:id="rId36"/>
    <p:sldId id="615" r:id="rId37"/>
    <p:sldId id="616" r:id="rId38"/>
    <p:sldId id="650" r:id="rId39"/>
    <p:sldId id="627" r:id="rId40"/>
    <p:sldId id="628" r:id="rId41"/>
    <p:sldId id="629" r:id="rId42"/>
    <p:sldId id="630" r:id="rId43"/>
    <p:sldId id="631" r:id="rId44"/>
    <p:sldId id="634" r:id="rId45"/>
    <p:sldId id="639" r:id="rId46"/>
    <p:sldId id="640" r:id="rId47"/>
    <p:sldId id="641" r:id="rId48"/>
    <p:sldId id="642" r:id="rId49"/>
    <p:sldId id="651" r:id="rId50"/>
    <p:sldId id="643" r:id="rId51"/>
    <p:sldId id="644" r:id="rId52"/>
    <p:sldId id="645" r:id="rId53"/>
    <p:sldId id="647" r:id="rId54"/>
    <p:sldId id="648" r:id="rId55"/>
    <p:sldId id="649" r:id="rId56"/>
    <p:sldId id="654" r:id="rId57"/>
  </p:sldIdLst>
  <p:sldSz cx="9144000" cy="6858000" type="screen4x3"/>
  <p:notesSz cx="6858000" cy="9144000"/>
  <p:defaultTextStyle>
    <a:defPPr>
      <a:defRPr lang="en-US"/>
    </a:defPPr>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vl6pPr marL="2286000" lvl="5"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6pPr>
    <a:lvl7pPr marL="2743200" lvl="6"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7pPr>
    <a:lvl8pPr marL="3200400" lvl="7"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8pPr>
    <a:lvl9pPr marL="3657600" lvl="8"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576" userDrawn="1">
          <p15:clr>
            <a:srgbClr val="A4A3A4"/>
          </p15:clr>
        </p15:guide>
        <p15:guide id="2" pos="5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4060"/>
    <p:restoredTop sz="94608"/>
  </p:normalViewPr>
  <p:slideViewPr>
    <p:cSldViewPr showGuides="1">
      <p:cViewPr varScale="1">
        <p:scale>
          <a:sx n="70" d="100"/>
          <a:sy n="70" d="100"/>
        </p:scale>
        <p:origin x="909" y="33"/>
      </p:cViewPr>
      <p:guideLst>
        <p:guide orient="horz" pos="576"/>
        <p:guide pos="576"/>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varScale="1">
      <p:scale>
        <a:sx n="1" d="1"/>
        <a:sy n="1" d="1"/>
      </p:scale>
      <p:origin x="0" y="0"/>
    </p:cViewPr>
  </p:sorter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19050" tIns="0" rIns="19050" bIns="0" numCol="1" anchor="t" anchorCtr="0" compatLnSpc="1"/>
          <a:lstStyle>
            <a:lvl1pPr>
              <a:defRPr sz="1000" i="1"/>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000" b="0" i="1"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2051" name="Rectangle 3"/>
          <p:cNvSpPr>
            <a:spLocks noGrp="1" noChangeArrowheads="1"/>
          </p:cNvSpPr>
          <p:nvPr>
            <p:ph type="dt" idx="1"/>
          </p:nvPr>
        </p:nvSpPr>
        <p:spPr bwMode="auto">
          <a:xfrm>
            <a:off x="3886200" y="0"/>
            <a:ext cx="2971800" cy="457200"/>
          </a:xfrm>
          <a:prstGeom prst="rect">
            <a:avLst/>
          </a:prstGeom>
          <a:noFill/>
          <a:ln>
            <a:noFill/>
          </a:ln>
          <a:effectLst/>
        </p:spPr>
        <p:txBody>
          <a:bodyPr vert="horz" wrap="square" lIns="19050" tIns="0" rIns="19050" bIns="0" numCol="1" anchor="t" anchorCtr="0" compatLnSpc="1"/>
          <a:lstStyle>
            <a:lvl1pPr algn="r">
              <a:defRPr sz="1000" i="1"/>
            </a:lvl1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000" b="0" i="1"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70660" name="Rectangle 4"/>
          <p:cNvSpPr>
            <a:spLocks noGrp="1" noRot="1" noChangeAspect="1" noTextEdit="1"/>
          </p:cNvSpPr>
          <p:nvPr>
            <p:ph type="sldImg" idx="2"/>
          </p:nvPr>
        </p:nvSpPr>
        <p:spPr>
          <a:xfrm>
            <a:off x="1150938" y="692150"/>
            <a:ext cx="4556125" cy="3416300"/>
          </a:xfrm>
          <a:prstGeom prst="rect">
            <a:avLst/>
          </a:prstGeom>
          <a:noFill/>
          <a:ln w="12700" cap="flat" cmpd="sng">
            <a:solidFill>
              <a:schemeClr val="tx1"/>
            </a:solidFill>
            <a:prstDash val="solid"/>
            <a:miter/>
            <a:headEnd type="none" w="med" len="med"/>
            <a:tailEnd type="none" w="med" len="med"/>
          </a:ln>
        </p:spPr>
      </p:sp>
      <p:sp>
        <p:nvSpPr>
          <p:cNvPr id="2053" name="Rectangle 5"/>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2075" tIns="46038" rIns="92075" bIns="46038"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Click to edit Master text styles</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Second level</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Third level</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Fourth level</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19050" tIns="0" rIns="19050" bIns="0" numCol="1" anchor="b" anchorCtr="0" compatLnSpc="1"/>
          <a:lstStyle>
            <a:lvl1pPr>
              <a:defRPr sz="1000" i="1"/>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000" b="0" i="1"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19050" tIns="0" rIns="19050" bIns="0" numCol="1" anchor="b" anchorCtr="0" compatLnSpc="1"/>
          <a:lstStyle/>
          <a:p>
            <a:pPr lvl="0" algn="r">
              <a:buNone/>
            </a:pPr>
            <a:fld id="{9A0DB2DC-4C9A-4742-B13C-FB6460FD3503}" type="slidenum">
              <a:rPr lang="zh-CN" altLang="en-US" sz="1000" i="1" dirty="0">
                <a:ea typeface="宋体" panose="02010600030101010101" pitchFamily="2" charset="-122"/>
              </a:rPr>
              <a:t>‹#›</a:t>
            </a:fld>
            <a:endParaRPr lang="zh-CN" altLang="en-US" sz="1000" i="1"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grpSp>
        <p:nvGrpSpPr>
          <p:cNvPr id="23556" name="组合 5"/>
          <p:cNvGrpSpPr/>
          <p:nvPr/>
        </p:nvGrpSpPr>
        <p:grpSpPr>
          <a:xfrm>
            <a:off x="7810500" y="152400"/>
            <a:ext cx="1219200" cy="647700"/>
            <a:chOff x="5600700" y="1943100"/>
            <a:chExt cx="1219200" cy="647700"/>
          </a:xfrm>
        </p:grpSpPr>
        <p:pic>
          <p:nvPicPr>
            <p:cNvPr id="23561"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3562"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3104" name="Rectangle 32"/>
          <p:cNvSpPr>
            <a:spLocks noGrp="1" noChangeArrowheads="1"/>
          </p:cNvSpPr>
          <p:nvPr>
            <p:ph type="ctrTitle" sz="quarter"/>
          </p:nvPr>
        </p:nvSpPr>
        <p:spPr>
          <a:xfrm>
            <a:off x="685800" y="1447800"/>
            <a:ext cx="7772400" cy="1143000"/>
          </a:xfrm>
        </p:spPr>
        <p:txBody>
          <a:bodyPr anchorCtr="1"/>
          <a:lstStyle>
            <a:lvl1pPr algn="ctr">
              <a:defRPr sz="4400" b="1"/>
            </a:lvl1pPr>
          </a:lstStyle>
          <a:p>
            <a:pPr lvl="0"/>
            <a:r>
              <a:rPr lang="zh-CN" altLang="en-US" noProof="0"/>
              <a:t>单击此处编辑母版标题样式</a:t>
            </a:r>
            <a:endParaRPr lang="en-US" noProof="0" dirty="0"/>
          </a:p>
        </p:txBody>
      </p:sp>
      <p:sp>
        <p:nvSpPr>
          <p:cNvPr id="3105" name="Rectangle 33"/>
          <p:cNvSpPr>
            <a:spLocks noGrp="1" noChangeArrowheads="1"/>
          </p:cNvSpPr>
          <p:nvPr>
            <p:ph type="subTitle" sz="quarter" idx="1"/>
          </p:nvPr>
        </p:nvSpPr>
        <p:spPr>
          <a:xfrm>
            <a:off x="1409700" y="2781300"/>
            <a:ext cx="6400800" cy="2514600"/>
          </a:xfrm>
        </p:spPr>
        <p:txBody>
          <a:bodyPr anchor="ctr"/>
          <a:lstStyle>
            <a:lvl1pPr marL="0" indent="0" algn="ctr">
              <a:buFont typeface="Monotype Sorts" pitchFamily="2" charset="2"/>
              <a:buNone/>
              <a:defRPr/>
            </a:lvl1pPr>
          </a:lstStyle>
          <a:p>
            <a:pPr lvl="0"/>
            <a:r>
              <a:rPr lang="zh-CN" altLang="en-US" noProof="0"/>
              <a:t>单击此处编辑母版副标题样式</a:t>
            </a:r>
            <a:endParaRPr lang="en-US" noProof="0" dirty="0"/>
          </a:p>
        </p:txBody>
      </p:sp>
      <p:sp>
        <p:nvSpPr>
          <p:cNvPr id="11" name="Rectangle 34"/>
          <p:cNvSpPr>
            <a:spLocks noGrp="1" noChangeArrowheads="1"/>
          </p:cNvSpPr>
          <p:nvPr>
            <p:ph type="dt" sz="quarter"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6"/>
          <p:cNvSpPr>
            <a:spLocks noGrp="1" noChangeArrowheads="1"/>
          </p:cNvSpPr>
          <p:nvPr>
            <p:ph type="sldNum" sz="quarter" idx="4"/>
          </p:nvPr>
        </p:nvSpPr>
        <p:spPr bwMode="auto">
          <a:xfrm>
            <a:off x="6553200" y="6400800"/>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pic>
        <p:nvPicPr>
          <p:cNvPr id="24580" name="图片 7" descr="YYYYY.jpg"/>
          <p:cNvPicPr>
            <a:picLocks noChangeAspect="1"/>
          </p:cNvPicPr>
          <p:nvPr/>
        </p:nvPicPr>
        <p:blipFill>
          <a:blip r:embed="rId2"/>
          <a:stretch>
            <a:fillRect/>
          </a:stretch>
        </p:blipFill>
        <p:spPr>
          <a:xfrm>
            <a:off x="0" y="6429375"/>
            <a:ext cx="9144000" cy="428625"/>
          </a:xfrm>
          <a:prstGeom prst="rect">
            <a:avLst/>
          </a:prstGeom>
          <a:noFill/>
          <a:ln w="9525">
            <a:noFill/>
          </a:ln>
        </p:spPr>
      </p:pic>
      <p:grpSp>
        <p:nvGrpSpPr>
          <p:cNvPr id="24581" name="组合 9"/>
          <p:cNvGrpSpPr/>
          <p:nvPr/>
        </p:nvGrpSpPr>
        <p:grpSpPr>
          <a:xfrm>
            <a:off x="7810500" y="152400"/>
            <a:ext cx="1219200" cy="647700"/>
            <a:chOff x="5600700" y="1943100"/>
            <a:chExt cx="1219200" cy="647700"/>
          </a:xfrm>
        </p:grpSpPr>
        <p:pic>
          <p:nvPicPr>
            <p:cNvPr id="24586" name="图片 10" descr="java 320×320.jpg"/>
            <p:cNvPicPr>
              <a:picLocks noChangeAspect="1"/>
            </p:cNvPicPr>
            <p:nvPr userDrawn="1"/>
          </p:nvPicPr>
          <p:blipFill>
            <a:blip r:embed="rId3"/>
            <a:stretch>
              <a:fillRect/>
            </a:stretch>
          </p:blipFill>
          <p:spPr>
            <a:xfrm>
              <a:off x="6172200" y="1943100"/>
              <a:ext cx="647700" cy="647700"/>
            </a:xfrm>
            <a:prstGeom prst="rect">
              <a:avLst/>
            </a:prstGeom>
            <a:noFill/>
            <a:ln w="9525">
              <a:noFill/>
            </a:ln>
          </p:spPr>
        </p:pic>
        <p:pic>
          <p:nvPicPr>
            <p:cNvPr id="24587" name="图片 11" descr="CQUT_logo  320×320.jpg"/>
            <p:cNvPicPr>
              <a:picLocks noChangeAspect="1"/>
            </p:cNvPicPr>
            <p:nvPr userDrawn="1"/>
          </p:nvPicPr>
          <p:blipFill>
            <a:blip r:embed="rId4"/>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25400"/>
            <a:ext cx="7772400" cy="1079500"/>
          </a:xfrm>
        </p:spPr>
        <p:txBody>
          <a:bodyPr/>
          <a:lstStyle>
            <a:lvl1pPr>
              <a:defRPr sz="4000" b="1">
                <a:latin typeface="Courier New" panose="02070309020205020404" pitchFamily="49" charset="0"/>
                <a:cs typeface="Courier New" panose="02070309020205020404" pitchFamily="49" charset="0"/>
              </a:defRPr>
            </a:lvl1pPr>
          </a:lstStyle>
          <a:p>
            <a:r>
              <a:rPr lang="zh-CN" altLang="en-US" noProof="0"/>
              <a:t>单击此处编辑母版标题样式</a:t>
            </a:r>
            <a:endParaRPr lang="en-US" dirty="0"/>
          </a:p>
        </p:txBody>
      </p:sp>
      <p:sp>
        <p:nvSpPr>
          <p:cNvPr id="3" name="Content Placeholder 2"/>
          <p:cNvSpPr>
            <a:spLocks noGrp="1"/>
          </p:cNvSpPr>
          <p:nvPr>
            <p:ph idx="1"/>
          </p:nvPr>
        </p:nvSpPr>
        <p:spPr>
          <a:xfrm>
            <a:off x="685800" y="1143000"/>
            <a:ext cx="7772400" cy="5219700"/>
          </a:xfrm>
        </p:spPr>
        <p:txBody>
          <a:bodyPr/>
          <a:lstStyle>
            <a:lvl1pPr algn="just">
              <a:defRPr/>
            </a:lvl1pPr>
            <a:lvl2pPr algn="just">
              <a:defRPr/>
            </a:lvl2pPr>
            <a:lvl3pPr algn="just">
              <a:defRPr/>
            </a:lvl3pPr>
            <a:lvl4pPr algn="just">
              <a:defRPr/>
            </a:lvl4pPr>
            <a:lvl5pPr algn="just">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2"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3"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grpSp>
        <p:nvGrpSpPr>
          <p:cNvPr id="25604" name="组合 5"/>
          <p:cNvGrpSpPr/>
          <p:nvPr/>
        </p:nvGrpSpPr>
        <p:grpSpPr>
          <a:xfrm>
            <a:off x="7810500" y="152400"/>
            <a:ext cx="1219200" cy="647700"/>
            <a:chOff x="5600700" y="1943100"/>
            <a:chExt cx="1219200" cy="647700"/>
          </a:xfrm>
        </p:grpSpPr>
        <p:pic>
          <p:nvPicPr>
            <p:cNvPr id="25609"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5610"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23888" y="1257300"/>
            <a:ext cx="7886700" cy="1714500"/>
          </a:xfrm>
        </p:spPr>
        <p:txBody>
          <a:bodyPr anchorCtr="1"/>
          <a:lstStyle>
            <a:lvl1pPr>
              <a:defRPr sz="48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009900"/>
            <a:ext cx="7886700" cy="3079751"/>
          </a:xfrm>
        </p:spPr>
        <p:txBody>
          <a:bodyPr/>
          <a:lstStyle>
            <a:lvl1pPr marL="0" indent="0" algn="ctr">
              <a:buNone/>
              <a:defRPr sz="28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grpSp>
        <p:nvGrpSpPr>
          <p:cNvPr id="26628" name="组合 5"/>
          <p:cNvGrpSpPr/>
          <p:nvPr/>
        </p:nvGrpSpPr>
        <p:grpSpPr>
          <a:xfrm>
            <a:off x="7810500" y="152400"/>
            <a:ext cx="1219200" cy="647700"/>
            <a:chOff x="5600700" y="1943100"/>
            <a:chExt cx="1219200" cy="647700"/>
          </a:xfrm>
        </p:grpSpPr>
        <p:pic>
          <p:nvPicPr>
            <p:cNvPr id="26633"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6634"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38100"/>
            <a:ext cx="7772400" cy="1104900"/>
          </a:xfrm>
        </p:spPr>
        <p:txBody>
          <a:bodyPr/>
          <a:lstStyle>
            <a:lvl1pPr>
              <a:defRPr sz="4000"/>
            </a:lvl1pPr>
          </a:lstStyle>
          <a:p>
            <a:r>
              <a:rPr lang="zh-CN" altLang="en-US"/>
              <a:t>单击此处编辑母版标题样式</a:t>
            </a:r>
            <a:endParaRPr lang="en-US" dirty="0"/>
          </a:p>
        </p:txBody>
      </p:sp>
      <p:sp>
        <p:nvSpPr>
          <p:cNvPr id="3" name="Content Placeholder 2"/>
          <p:cNvSpPr>
            <a:spLocks noGrp="1"/>
          </p:cNvSpPr>
          <p:nvPr>
            <p:ph sz="half" idx="1"/>
          </p:nvPr>
        </p:nvSpPr>
        <p:spPr>
          <a:xfrm>
            <a:off x="685800" y="1219200"/>
            <a:ext cx="3810000" cy="45529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4" name="Content Placeholder 3"/>
          <p:cNvSpPr>
            <a:spLocks noGrp="1"/>
          </p:cNvSpPr>
          <p:nvPr>
            <p:ph sz="half" idx="2"/>
          </p:nvPr>
        </p:nvSpPr>
        <p:spPr>
          <a:xfrm>
            <a:off x="4648200" y="1219200"/>
            <a:ext cx="3810000" cy="45529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en-US" dirty="0"/>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grpSp>
        <p:nvGrpSpPr>
          <p:cNvPr id="27652" name="组合 5"/>
          <p:cNvGrpSpPr/>
          <p:nvPr/>
        </p:nvGrpSpPr>
        <p:grpSpPr>
          <a:xfrm>
            <a:off x="7810500" y="152400"/>
            <a:ext cx="1219200" cy="647700"/>
            <a:chOff x="5600700" y="1943100"/>
            <a:chExt cx="1219200" cy="647700"/>
          </a:xfrm>
        </p:grpSpPr>
        <p:pic>
          <p:nvPicPr>
            <p:cNvPr id="27657"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7658"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38100"/>
            <a:ext cx="7886700" cy="930275"/>
          </a:xfrm>
        </p:spPr>
        <p:txBody>
          <a:bodyPr/>
          <a:lstStyle>
            <a:lvl1pPr>
              <a:defRPr sz="4000"/>
            </a:lvl1pPr>
          </a:lstStyle>
          <a:p>
            <a:r>
              <a:rPr lang="zh-CN" altLang="en-US"/>
              <a:t>单击此处编辑母版标题样式</a:t>
            </a:r>
            <a:endParaRPr lang="en-US" dirty="0"/>
          </a:p>
        </p:txBody>
      </p:sp>
      <p:sp>
        <p:nvSpPr>
          <p:cNvPr id="3" name="Text Placeholder 2"/>
          <p:cNvSpPr>
            <a:spLocks noGrp="1"/>
          </p:cNvSpPr>
          <p:nvPr>
            <p:ph type="body" idx="1"/>
          </p:nvPr>
        </p:nvSpPr>
        <p:spPr>
          <a:xfrm>
            <a:off x="630238" y="1028700"/>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30238" y="1852612"/>
            <a:ext cx="3868737" cy="44338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028700"/>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1852612"/>
            <a:ext cx="3887788" cy="44338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1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grpSp>
        <p:nvGrpSpPr>
          <p:cNvPr id="28676" name="组合 5"/>
          <p:cNvGrpSpPr/>
          <p:nvPr/>
        </p:nvGrpSpPr>
        <p:grpSpPr>
          <a:xfrm>
            <a:off x="7810500" y="152400"/>
            <a:ext cx="1219200" cy="647700"/>
            <a:chOff x="5600700" y="1943100"/>
            <a:chExt cx="1219200" cy="647700"/>
          </a:xfrm>
        </p:grpSpPr>
        <p:pic>
          <p:nvPicPr>
            <p:cNvPr id="28681"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8682"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38100"/>
            <a:ext cx="7772400" cy="895350"/>
          </a:xfrm>
        </p:spPr>
        <p:txBody>
          <a:bodyPr/>
          <a:lstStyle>
            <a:lvl1pPr>
              <a:defRPr sz="4000"/>
            </a:lvl1pPr>
          </a:lstStyle>
          <a:p>
            <a:r>
              <a:rPr lang="zh-CN" altLang="en-US"/>
              <a:t>单击此处编辑母版标题样式</a:t>
            </a:r>
            <a:endParaRPr lang="en-US" dirty="0"/>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grpSp>
        <p:nvGrpSpPr>
          <p:cNvPr id="29700" name="组合 5"/>
          <p:cNvGrpSpPr/>
          <p:nvPr/>
        </p:nvGrpSpPr>
        <p:grpSpPr>
          <a:xfrm>
            <a:off x="7810500" y="152400"/>
            <a:ext cx="1219200" cy="647700"/>
            <a:chOff x="5600700" y="1943100"/>
            <a:chExt cx="1219200" cy="647700"/>
          </a:xfrm>
        </p:grpSpPr>
        <p:pic>
          <p:nvPicPr>
            <p:cNvPr id="29705"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29706"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grpSp>
        <p:nvGrpSpPr>
          <p:cNvPr id="30724" name="组合 5"/>
          <p:cNvGrpSpPr/>
          <p:nvPr/>
        </p:nvGrpSpPr>
        <p:grpSpPr>
          <a:xfrm>
            <a:off x="7810500" y="152400"/>
            <a:ext cx="1219200" cy="647700"/>
            <a:chOff x="5600700" y="1943100"/>
            <a:chExt cx="1219200" cy="647700"/>
          </a:xfrm>
        </p:grpSpPr>
        <p:pic>
          <p:nvPicPr>
            <p:cNvPr id="30729"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30730"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grpSp>
        <p:nvGrpSpPr>
          <p:cNvPr id="31748" name="组合 5"/>
          <p:cNvGrpSpPr/>
          <p:nvPr/>
        </p:nvGrpSpPr>
        <p:grpSpPr>
          <a:xfrm>
            <a:off x="7810500" y="152400"/>
            <a:ext cx="1219200" cy="647700"/>
            <a:chOff x="5600700" y="1943100"/>
            <a:chExt cx="1219200" cy="647700"/>
          </a:xfrm>
        </p:grpSpPr>
        <p:pic>
          <p:nvPicPr>
            <p:cNvPr id="31753" name="图片 6"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31754" name="图片 7"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7788" y="987425"/>
            <a:ext cx="4629150" cy="4873625"/>
          </a:xfrm>
        </p:spPr>
        <p:txBody>
          <a:bodyPr vert="horz" wrap="square" lIns="92075" tIns="46038" rIns="92075" bIns="46038"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defRPr/>
            </a:pPr>
            <a:r>
              <a:rPr kumimoji="0" lang="zh-CN" altLang="en-US" sz="3200" b="0" i="0" u="none" strike="noStrike" kern="1200" cap="none" spc="0" normalizeH="0" baseline="0" noProof="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1" name="Rectangle 32"/>
          <p:cNvSpPr>
            <a:spLocks noGrp="1" noChangeArrowheads="1"/>
          </p:cNvSpPr>
          <p:nvPr>
            <p:ph type="dt" sz="half" idx="1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grpSp>
        <p:nvGrpSpPr>
          <p:cNvPr id="32772" name="组合 7"/>
          <p:cNvGrpSpPr/>
          <p:nvPr/>
        </p:nvGrpSpPr>
        <p:grpSpPr>
          <a:xfrm>
            <a:off x="7810500" y="152400"/>
            <a:ext cx="1219200" cy="647700"/>
            <a:chOff x="5600700" y="1943100"/>
            <a:chExt cx="1219200" cy="647700"/>
          </a:xfrm>
        </p:grpSpPr>
        <p:pic>
          <p:nvPicPr>
            <p:cNvPr id="32777" name="图片 8"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32778" name="图片 9"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Title 1"/>
          <p:cNvSpPr>
            <a:spLocks noGrp="1"/>
          </p:cNvSpPr>
          <p:nvPr>
            <p:ph type="title"/>
          </p:nvPr>
        </p:nvSpPr>
        <p:spPr>
          <a:xfrm>
            <a:off x="685800" y="1009650"/>
            <a:ext cx="7772400" cy="1466850"/>
          </a:xfrm>
        </p:spPr>
        <p:txBody>
          <a:bodyPr/>
          <a:lstStyle>
            <a:lvl1pPr>
              <a:defRPr sz="400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85800" y="2590800"/>
            <a:ext cx="7772400" cy="31813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grpSp>
        <p:nvGrpSpPr>
          <p:cNvPr id="33796" name="组合 7"/>
          <p:cNvGrpSpPr/>
          <p:nvPr/>
        </p:nvGrpSpPr>
        <p:grpSpPr>
          <a:xfrm>
            <a:off x="7810500" y="152400"/>
            <a:ext cx="1219200" cy="647700"/>
            <a:chOff x="5600700" y="1943100"/>
            <a:chExt cx="1219200" cy="647700"/>
          </a:xfrm>
        </p:grpSpPr>
        <p:pic>
          <p:nvPicPr>
            <p:cNvPr id="33801" name="图片 8" descr="java 320×320.jpg"/>
            <p:cNvPicPr>
              <a:picLocks noChangeAspect="1"/>
            </p:cNvPicPr>
            <p:nvPr userDrawn="1"/>
          </p:nvPicPr>
          <p:blipFill>
            <a:blip r:embed="rId2"/>
            <a:stretch>
              <a:fillRect/>
            </a:stretch>
          </p:blipFill>
          <p:spPr>
            <a:xfrm>
              <a:off x="6172200" y="1943100"/>
              <a:ext cx="647700" cy="647700"/>
            </a:xfrm>
            <a:prstGeom prst="rect">
              <a:avLst/>
            </a:prstGeom>
            <a:noFill/>
            <a:ln w="9525">
              <a:noFill/>
            </a:ln>
          </p:spPr>
        </p:pic>
        <p:pic>
          <p:nvPicPr>
            <p:cNvPr id="33802" name="图片 9" descr="CQUT_logo  320×320.jpg"/>
            <p:cNvPicPr>
              <a:picLocks noChangeAspect="1"/>
            </p:cNvPicPr>
            <p:nvPr userDrawn="1"/>
          </p:nvPicPr>
          <p:blipFill>
            <a:blip r:embed="rId3"/>
            <a:stretch>
              <a:fillRect/>
            </a:stretch>
          </p:blipFill>
          <p:spPr>
            <a:xfrm>
              <a:off x="5600700" y="1943100"/>
              <a:ext cx="647700" cy="647700"/>
            </a:xfrm>
            <a:prstGeom prst="rect">
              <a:avLst/>
            </a:prstGeom>
            <a:noFill/>
            <a:ln w="9525">
              <a:noFill/>
            </a:ln>
          </p:spPr>
        </p:pic>
      </p:grpSp>
      <p:sp>
        <p:nvSpPr>
          <p:cNvPr id="2" name="Vertical Title 1"/>
          <p:cNvSpPr>
            <a:spLocks noGrp="1"/>
          </p:cNvSpPr>
          <p:nvPr>
            <p:ph type="title" orient="vert"/>
          </p:nvPr>
        </p:nvSpPr>
        <p:spPr>
          <a:xfrm>
            <a:off x="6515100" y="285750"/>
            <a:ext cx="1943100" cy="5486400"/>
          </a:xfrm>
        </p:spPr>
        <p:txBody>
          <a:bodyPr vert="eaVert"/>
          <a:lstStyle>
            <a:lvl1pPr>
              <a:defRPr sz="400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85800" y="285750"/>
            <a:ext cx="5676900" cy="54864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11" name="Rectangle 32"/>
          <p:cNvSpPr>
            <a:spLocks noGrp="1" noChangeArrowheads="1"/>
          </p:cNvSpPr>
          <p:nvPr>
            <p:ph type="dt" sz="half" idx="2"/>
          </p:nvPr>
        </p:nvSpPr>
        <p:spPr bwMode="auto">
          <a:xfrm>
            <a:off x="685800" y="6400800"/>
            <a:ext cx="1905000" cy="457200"/>
          </a:xfrm>
          <a:prstGeom prst="rect">
            <a:avLst/>
          </a:prstGeom>
        </p:spPr>
        <p:txBody>
          <a:bodyPr vert="horz" wrap="none" lIns="92075" tIns="46038" rIns="92075" bIns="46038" numCol="1" anchor="ctr" anchorCtr="0" compatLnSpc="1"/>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34"/>
          <p:cNvSpPr>
            <a:spLocks noGrp="1" noChangeArrowheads="1"/>
          </p:cNvSpPr>
          <p:nvPr>
            <p:ph type="sldNum" sz="quarter" idx="4"/>
          </p:nvPr>
        </p:nvSpPr>
        <p:spPr bwMode="auto">
          <a:xfrm>
            <a:off x="6553200" y="6399213"/>
            <a:ext cx="1905000" cy="457200"/>
          </a:xfrm>
          <a:prstGeom prst="rect">
            <a:avLst/>
          </a:prstGeom>
        </p:spPr>
        <p:txBody>
          <a:bodyPr vert="horz" wrap="none" lIns="92075" tIns="46038" rIns="92075" bIns="46038" numCol="1" anchor="ctr" anchorCtr="0" compatLnSpc="1"/>
          <a:lstStyle/>
          <a:p>
            <a:pPr algn="r">
              <a:buNone/>
            </a:pPr>
            <a:fld id="{9A0DB2DC-4C9A-4742-B13C-FB6460FD3503}" type="slidenum">
              <a:rPr lang="zh-CN" altLang="en-US" dirty="0">
                <a:ea typeface="宋体" panose="02010600030101010101" pitchFamily="2" charset="-122"/>
              </a:rPr>
              <a:t>‹#›</a:t>
            </a:fld>
            <a:endParaRPr lang="zh-CN" altLang="en-US" dirty="0">
              <a:ea typeface="宋体" panose="02010600030101010101" pitchFamily="2" charset="-122"/>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530" name="图片 5" descr="YYYYY.jpg"/>
          <p:cNvPicPr>
            <a:picLocks noChangeAspect="1"/>
          </p:cNvPicPr>
          <p:nvPr/>
        </p:nvPicPr>
        <p:blipFill>
          <a:blip r:embed="rId13"/>
          <a:stretch>
            <a:fillRect/>
          </a:stretch>
        </p:blipFill>
        <p:spPr>
          <a:xfrm>
            <a:off x="0" y="6429375"/>
            <a:ext cx="9144000" cy="428625"/>
          </a:xfrm>
          <a:prstGeom prst="rect">
            <a:avLst/>
          </a:prstGeom>
          <a:noFill/>
          <a:ln w="9525">
            <a:noFill/>
          </a:ln>
        </p:spPr>
      </p:pic>
      <p:sp>
        <p:nvSpPr>
          <p:cNvPr id="22531" name="Rectangle 30"/>
          <p:cNvSpPr>
            <a:spLocks noGrp="1"/>
          </p:cNvSpPr>
          <p:nvPr>
            <p:ph type="title"/>
          </p:nvPr>
        </p:nvSpPr>
        <p:spPr>
          <a:xfrm>
            <a:off x="685800" y="1009650"/>
            <a:ext cx="7772400" cy="2457450"/>
          </a:xfrm>
          <a:prstGeom prst="rect">
            <a:avLst/>
          </a:prstGeom>
          <a:noFill/>
          <a:ln w="9525">
            <a:noFill/>
          </a:ln>
        </p:spPr>
        <p:txBody>
          <a:bodyPr lIns="92075" tIns="46038" rIns="92075" bIns="46038" anchor="ctr" anchorCtr="0"/>
          <a:lstStyle/>
          <a:p>
            <a:pPr lvl="0"/>
            <a:r>
              <a:rPr lang="zh-CN" altLang="en-US" dirty="0"/>
              <a:t>单击此处编辑母版标题样式</a:t>
            </a:r>
            <a:endParaRPr lang="en-US" altLang="en-US" dirty="0"/>
          </a:p>
        </p:txBody>
      </p:sp>
      <p:sp>
        <p:nvSpPr>
          <p:cNvPr id="22532" name="Rectangle 31"/>
          <p:cNvSpPr>
            <a:spLocks noGrp="1"/>
          </p:cNvSpPr>
          <p:nvPr>
            <p:ph type="body" idx="1"/>
          </p:nvPr>
        </p:nvSpPr>
        <p:spPr>
          <a:xfrm>
            <a:off x="685800" y="3581400"/>
            <a:ext cx="7772400" cy="2190750"/>
          </a:xfrm>
          <a:prstGeom prst="rect">
            <a:avLst/>
          </a:prstGeom>
          <a:noFill/>
          <a:ln w="9525">
            <a:noFill/>
          </a:ln>
        </p:spPr>
        <p:txBody>
          <a:bodyPr lIns="92075" tIns="46038" rIns="92075" bIns="46038"/>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altLang="en-US" dirty="0"/>
          </a:p>
        </p:txBody>
      </p:sp>
      <p:sp>
        <p:nvSpPr>
          <p:cNvPr id="1056" name="Rectangle 32"/>
          <p:cNvSpPr>
            <a:spLocks noGrp="1" noChangeArrowheads="1"/>
          </p:cNvSpPr>
          <p:nvPr>
            <p:ph type="dt" sz="half" idx="2"/>
          </p:nvPr>
        </p:nvSpPr>
        <p:spPr bwMode="auto">
          <a:xfrm>
            <a:off x="685800" y="6400800"/>
            <a:ext cx="1905000" cy="457200"/>
          </a:xfrm>
          <a:prstGeom prst="rect">
            <a:avLst/>
          </a:prstGeom>
          <a:noFill/>
          <a:ln>
            <a:noFill/>
          </a:ln>
          <a:effectLst/>
        </p:spPr>
        <p:txBody>
          <a:bodyPr vert="horz" wrap="none" lIns="92075" tIns="46038" rIns="92075" bIns="46038" numCol="1" anchor="ctr" anchorCtr="0" compatLnSpc="1"/>
          <a:lstStyle>
            <a:lvl1pPr eaLnBrk="0" hangingPunct="0">
              <a:defRPr sz="140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58" name="Rectangle 34"/>
          <p:cNvSpPr>
            <a:spLocks noGrp="1" noChangeArrowheads="1"/>
          </p:cNvSpPr>
          <p:nvPr>
            <p:ph type="sldNum" sz="quarter" idx="4"/>
          </p:nvPr>
        </p:nvSpPr>
        <p:spPr bwMode="auto">
          <a:xfrm>
            <a:off x="6553200" y="6399213"/>
            <a:ext cx="1905000" cy="457200"/>
          </a:xfrm>
          <a:prstGeom prst="rect">
            <a:avLst/>
          </a:prstGeom>
          <a:noFill/>
          <a:ln>
            <a:noFill/>
          </a:ln>
          <a:effectLst/>
        </p:spPr>
        <p:txBody>
          <a:bodyPr vert="horz" wrap="none" lIns="92075" tIns="46038" rIns="92075" bIns="46038" numCol="1" anchor="ctr" anchorCtr="0" compatLnSpc="1"/>
          <a:lstStyle>
            <a:lvl1pPr algn="r">
              <a:defRPr sz="1400">
                <a:ea typeface="宋体" panose="02010600030101010101" pitchFamily="2" charset="-122"/>
              </a:defRPr>
            </a:lvl1pPr>
          </a:lstStyle>
          <a:p>
            <a:pPr lvl="0">
              <a:buNone/>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pic>
        <p:nvPicPr>
          <p:cNvPr id="22535" name="图片 7" descr="PPT新页眉 949×95.jpg"/>
          <p:cNvPicPr>
            <a:picLocks noChangeAspect="1"/>
          </p:cNvPicPr>
          <p:nvPr userDrawn="1"/>
        </p:nvPicPr>
        <p:blipFill>
          <a:blip r:embed="rId14"/>
          <a:stretch>
            <a:fillRect/>
          </a:stretch>
        </p:blipFill>
        <p:spPr>
          <a:xfrm>
            <a:off x="0" y="0"/>
            <a:ext cx="9039225" cy="90487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800" b="1" kern="1200">
          <a:solidFill>
            <a:schemeClr val="tx2"/>
          </a:solidFill>
          <a:latin typeface="+mj-lt"/>
          <a:ea typeface="+mj-ea"/>
          <a:cs typeface="+mj-cs"/>
        </a:defRPr>
      </a:lvl1pPr>
      <a:lvl2pPr algn="ctr" rtl="0" eaLnBrk="0" fontAlgn="base" hangingPunct="0">
        <a:spcBef>
          <a:spcPct val="0"/>
        </a:spcBef>
        <a:spcAft>
          <a:spcPct val="0"/>
        </a:spcAft>
        <a:defRPr sz="4800" b="1">
          <a:solidFill>
            <a:schemeClr val="tx2"/>
          </a:solidFill>
          <a:latin typeface="Times New Roman" panose="02020603050405020304" pitchFamily="18" charset="0"/>
        </a:defRPr>
      </a:lvl2pPr>
      <a:lvl3pPr algn="ctr" rtl="0" eaLnBrk="0" fontAlgn="base" hangingPunct="0">
        <a:spcBef>
          <a:spcPct val="0"/>
        </a:spcBef>
        <a:spcAft>
          <a:spcPct val="0"/>
        </a:spcAft>
        <a:defRPr sz="4800" b="1">
          <a:solidFill>
            <a:schemeClr val="tx2"/>
          </a:solidFill>
          <a:latin typeface="Times New Roman" panose="02020603050405020304" pitchFamily="18" charset="0"/>
        </a:defRPr>
      </a:lvl3pPr>
      <a:lvl4pPr algn="ctr" rtl="0" eaLnBrk="0" fontAlgn="base" hangingPunct="0">
        <a:spcBef>
          <a:spcPct val="0"/>
        </a:spcBef>
        <a:spcAft>
          <a:spcPct val="0"/>
        </a:spcAft>
        <a:defRPr sz="4800" b="1">
          <a:solidFill>
            <a:schemeClr val="tx2"/>
          </a:solidFill>
          <a:latin typeface="Times New Roman" panose="02020603050405020304" pitchFamily="18" charset="0"/>
        </a:defRPr>
      </a:lvl4pPr>
      <a:lvl5pPr algn="ctr" rtl="0" eaLnBrk="0" fontAlgn="base" hangingPunct="0">
        <a:spcBef>
          <a:spcPct val="0"/>
        </a:spcBef>
        <a:spcAft>
          <a:spcPct val="0"/>
        </a:spcAft>
        <a:defRPr sz="4800" b="1">
          <a:solidFill>
            <a:schemeClr val="tx2"/>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F"/>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Wingdings" panose="05000000000000000000" pitchFamily="2" charset="2"/>
        <a:buChar char="Ø"/>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2"/>
        </a:buClr>
        <a:buSzPct val="65000"/>
        <a:buFont typeface="Wingdings" panose="05000000000000000000" pitchFamily="2" charset="2"/>
        <a:buChar char="l"/>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8" Type="http://schemas.openxmlformats.org/officeDocument/2006/relationships/hyperlink" Target="http://www.cs.armstrong.edu/liang/intro10e/html/TestLoanClass.html" TargetMode="External"/><Relationship Id="rId3" Type="http://schemas.openxmlformats.org/officeDocument/2006/relationships/hyperlink" Target="html/TestLoanClass.html" TargetMode="External"/><Relationship Id="rId7" Type="http://schemas.openxmlformats.org/officeDocument/2006/relationships/image" Target="../media/image6.wmf"/><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 Id="rId6" Type="http://schemas.openxmlformats.org/officeDocument/2006/relationships/oleObject" Target="../embeddings/oleObject2.bin"/><Relationship Id="rId5" Type="http://schemas.openxmlformats.org/officeDocument/2006/relationships/hyperlink" Target="html/Loan.html" TargetMode="External"/><Relationship Id="rId4" Type="http://schemas.openxmlformats.org/officeDocument/2006/relationships/hyperlink" Target="html/TestLoanClass.bat" TargetMode="External"/><Relationship Id="rId9" Type="http://schemas.openxmlformats.org/officeDocument/2006/relationships/hyperlink" Target="http://www.cs.armstrong.edu/liang/intro10e/html/Loan.html"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www.cs.armstrong.edu/liang/intro10e/html/BMI.html" TargetMode="External"/><Relationship Id="rId3" Type="http://schemas.openxmlformats.org/officeDocument/2006/relationships/hyperlink" Target="html/UseBMIClass.html" TargetMode="External"/><Relationship Id="rId7" Type="http://schemas.openxmlformats.org/officeDocument/2006/relationships/image" Target="../media/image7.wmf"/><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hyperlink" Target="html/BMI.html" TargetMode="External"/><Relationship Id="rId4" Type="http://schemas.openxmlformats.org/officeDocument/2006/relationships/hyperlink" Target="html/UseBMIClass.bat" TargetMode="External"/><Relationship Id="rId9" Type="http://schemas.openxmlformats.org/officeDocument/2006/relationships/hyperlink" Target="http://www.cs.armstrong.edu/liang/intro10e/html/UseBMIClass.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winword%20TestCircle.java"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 Id="rId6" Type="http://schemas.openxmlformats.org/officeDocument/2006/relationships/image" Target="../media/image12.wmf"/><Relationship Id="rId5" Type="http://schemas.openxmlformats.org/officeDocument/2006/relationships/oleObject" Target="../embeddings/oleObject7.bin"/><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8" Type="http://schemas.openxmlformats.org/officeDocument/2006/relationships/hyperlink" Target="http://www.cs.armstrong.edu/liang/intro10e/html/TestCourse.html" TargetMode="External"/><Relationship Id="rId3" Type="http://schemas.openxmlformats.org/officeDocument/2006/relationships/hyperlink" Target="html/TestCourse.html" TargetMode="External"/><Relationship Id="rId7" Type="http://schemas.openxmlformats.org/officeDocument/2006/relationships/image" Target="../media/image13.wmf"/><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 Id="rId6" Type="http://schemas.openxmlformats.org/officeDocument/2006/relationships/oleObject" Target="../embeddings/oleObject8.bin"/><Relationship Id="rId5" Type="http://schemas.openxmlformats.org/officeDocument/2006/relationships/hyperlink" Target="html/Course.html" TargetMode="External"/><Relationship Id="rId4" Type="http://schemas.openxmlformats.org/officeDocument/2006/relationships/hyperlink" Target="html/TestCourse.bat" TargetMode="External"/><Relationship Id="rId9" Type="http://schemas.openxmlformats.org/officeDocument/2006/relationships/hyperlink" Target="http://www.cs.armstrong.edu/liang/intro10e/html/Course.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ml/TestStackOfIntegers.bat" TargetMode="External"/><Relationship Id="rId7" Type="http://schemas.openxmlformats.org/officeDocument/2006/relationships/hyperlink" Target="http://www.cs.armstrong.edu/liang/intro10e/html/TestStackOfIntegers.html" TargetMode="External"/><Relationship Id="rId2" Type="http://schemas.openxmlformats.org/officeDocument/2006/relationships/hyperlink" Target="winword%20TestRationalClass.java" TargetMode="External"/><Relationship Id="rId1" Type="http://schemas.openxmlformats.org/officeDocument/2006/relationships/slideLayout" Target="../slideLayouts/slideLayout2.xml"/><Relationship Id="rId6" Type="http://schemas.openxmlformats.org/officeDocument/2006/relationships/image" Target="../media/image14.wmf"/><Relationship Id="rId5" Type="http://schemas.openxmlformats.org/officeDocument/2006/relationships/oleObject" Target="../embeddings/oleObject9.bin"/><Relationship Id="rId4" Type="http://schemas.openxmlformats.org/officeDocument/2006/relationships/hyperlink" Target="html/TestStackOfIntegers.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winword%20TestRationalClass.jav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ml/StackOfIntegers.html" TargetMode="External"/><Relationship Id="rId2" Type="http://schemas.openxmlformats.org/officeDocument/2006/relationships/hyperlink" Target="winword%20TestRationalClass.java" TargetMode="Externa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http://www.cs.armstrong.edu/liang/intro10e/html/StackOfIntegers.htm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oleObject" Target="../embeddings/oleObject10.bin"/><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11.bin"/><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ml/LargeFactorial.html" TargetMode="External"/><Relationship Id="rId2" Type="http://schemas.openxmlformats.org/officeDocument/2006/relationships/hyperlink" Target="winword%20TestMortgageClass.java" TargetMode="External"/><Relationship Id="rId1" Type="http://schemas.openxmlformats.org/officeDocument/2006/relationships/slideLayout" Target="../slideLayouts/slideLayout2.xml"/><Relationship Id="rId5" Type="http://schemas.openxmlformats.org/officeDocument/2006/relationships/hyperlink" Target="http://www.cs.armstrong.edu/liang/intro10e/html/LargeFactorial.html" TargetMode="External"/><Relationship Id="rId4" Type="http://schemas.openxmlformats.org/officeDocument/2006/relationships/hyperlink" Target="html/LargeFactorial.bat"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oleObject" Target="../embeddings/oleObject12.bin"/><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oleObject" Target="../embeddings/oleObject13.bin"/><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14.bin"/><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15.bin"/><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oleObject" Target="../embeddings/oleObject16.bin"/><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oleObject" Target="../embeddings/oleObject17.bin"/><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oleObject" Target="../embeddings/oleObject18.bin"/><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oleObject" Target="../embeddings/oleObject19.bin"/><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oleObject" Target="../embeddings/oleObject20.bin"/><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oleObject" Target="../embeddings/oleObject21.bin"/><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ml/PalindromeIgnoreNonAlphanumeric.bat" TargetMode="External"/><Relationship Id="rId2" Type="http://schemas.openxmlformats.org/officeDocument/2006/relationships/hyperlink" Target="html/PalindromIgnoreNonAlphanumeric.html" TargetMode="External"/><Relationship Id="rId1" Type="http://schemas.openxmlformats.org/officeDocument/2006/relationships/slideLayout" Target="../slideLayouts/slideLayout2.xml"/><Relationship Id="rId4" Type="http://schemas.openxmlformats.org/officeDocument/2006/relationships/hyperlink" Target="http://www.cs.armstrong.edu/liang/intro10e/html/PalindromeIgnoreNonAlphanumeric.html"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oleObject" Target="../embeddings/oleObject22.bin"/><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ctrTitle" sz="quarter"/>
          </p:nvPr>
        </p:nvSpPr>
        <p:spPr/>
        <p:txBody>
          <a:bodyPr vert="horz" wrap="square" lIns="92075" tIns="46038" rIns="92075" bIns="46038" numCol="1" anchor="ctr" anchorCtr="1" compatLnSpc="1"/>
          <a:lstStyle/>
          <a:p>
            <a:pPr eaLnBrk="1" hangingPunct="1">
              <a:buClrTx/>
              <a:buSzTx/>
              <a:buFontTx/>
            </a:pPr>
            <a:r>
              <a:rPr lang="zh-CN" altLang="en-US" kern="1200" dirty="0">
                <a:effectLst>
                  <a:outerShdw blurRad="38100" dist="38100" dir="2700000">
                    <a:srgbClr val="C0C0C0"/>
                  </a:outerShdw>
                </a:effectLst>
                <a:latin typeface="+mj-lt"/>
                <a:ea typeface="宋体" panose="02010600030101010101" pitchFamily="2" charset="-122"/>
                <a:cs typeface="+mj-cs"/>
              </a:rPr>
              <a:t>第</a:t>
            </a:r>
            <a:r>
              <a:rPr lang="en-US" altLang="en-US" kern="1200" dirty="0">
                <a:effectLst>
                  <a:outerShdw blurRad="38100" dist="38100" dir="2700000">
                    <a:srgbClr val="C0C0C0"/>
                  </a:outerShdw>
                </a:effectLst>
                <a:latin typeface="+mj-lt"/>
                <a:ea typeface="+mj-ea"/>
                <a:cs typeface="+mj-cs"/>
              </a:rPr>
              <a:t>10</a:t>
            </a:r>
            <a:r>
              <a:rPr lang="en-US" altLang="zh-CN" kern="1200" dirty="0">
                <a:effectLst>
                  <a:outerShdw blurRad="38100" dist="38100" dir="2700000">
                    <a:srgbClr val="C0C0C0"/>
                  </a:outerShdw>
                </a:effectLst>
                <a:latin typeface="+mj-lt"/>
                <a:ea typeface="宋体" panose="02010600030101010101" pitchFamily="2" charset="-122"/>
                <a:cs typeface="+mj-cs"/>
              </a:rPr>
              <a:t>章 </a:t>
            </a:r>
            <a:r>
              <a:rPr lang="zh-CN" altLang="en-US" kern="1200" dirty="0">
                <a:effectLst>
                  <a:outerShdw blurRad="38100" dist="38100" dir="2700000">
                    <a:srgbClr val="C0C0C0"/>
                  </a:outerShdw>
                </a:effectLst>
                <a:latin typeface="+mj-lt"/>
                <a:ea typeface="宋体" panose="02010600030101010101" pitchFamily="2" charset="-122"/>
                <a:cs typeface="+mj-cs"/>
              </a:rPr>
              <a:t>面向对象思考</a:t>
            </a:r>
            <a:endParaRPr lang="en-US" altLang="en-US" kern="1200" dirty="0">
              <a:effectLst>
                <a:outerShdw blurRad="38100" dist="38100" dir="2700000">
                  <a:srgbClr val="C0C0C0"/>
                </a:outerShdw>
              </a:effectLst>
              <a:latin typeface="+mj-lt"/>
              <a:ea typeface="+mj-ea"/>
              <a:cs typeface="+mj-cs"/>
            </a:endParaRPr>
          </a:p>
        </p:txBody>
      </p:sp>
      <p:sp>
        <p:nvSpPr>
          <p:cNvPr id="3482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a:t>
            </a:fld>
            <a:endParaRPr lang="en-US" altLang="en-US" sz="1400" dirty="0">
              <a:ea typeface="宋体" panose="02010600030101010101" pitchFamily="2" charset="-122"/>
            </a:endParaRPr>
          </a:p>
        </p:txBody>
      </p:sp>
      <p:sp>
        <p:nvSpPr>
          <p:cNvPr id="34821" name="Rectangle 10"/>
          <p:cNvSpPr/>
          <p:nvPr/>
        </p:nvSpPr>
        <p:spPr>
          <a:xfrm>
            <a:off x="2090738" y="2195513"/>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4822" name="Rectangle 12"/>
          <p:cNvSpPr/>
          <p:nvPr/>
        </p:nvSpPr>
        <p:spPr>
          <a:xfrm>
            <a:off x="2090738" y="176212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4823" name="Rectangle 14"/>
          <p:cNvSpPr/>
          <p:nvPr/>
        </p:nvSpPr>
        <p:spPr>
          <a:xfrm>
            <a:off x="2090738" y="176212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4824" name="Rectangle 16"/>
          <p:cNvSpPr/>
          <p:nvPr/>
        </p:nvSpPr>
        <p:spPr>
          <a:xfrm>
            <a:off x="0" y="1951038"/>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3" name="副标题 2">
            <a:extLst>
              <a:ext uri="{FF2B5EF4-FFF2-40B4-BE49-F238E27FC236}">
                <a16:creationId xmlns:a16="http://schemas.microsoft.com/office/drawing/2014/main" id="{11BA8959-10FE-D0B2-06DC-0F80331852C9}"/>
              </a:ext>
            </a:extLst>
          </p:cNvPr>
          <p:cNvSpPr>
            <a:spLocks noGrp="1"/>
          </p:cNvSpPr>
          <p:nvPr>
            <p:ph type="subTitle" sz="quarter" idx="1"/>
          </p:nvPr>
        </p:nvSpPr>
        <p:spPr/>
        <p:txBody>
          <a:bodyPr/>
          <a:lstStyle/>
          <a:p>
            <a:endParaRPr lang="LID4096"/>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引言</a:t>
            </a:r>
          </a:p>
        </p:txBody>
      </p:sp>
      <p:sp>
        <p:nvSpPr>
          <p:cNvPr id="35843"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en-US" altLang="zh-CN" sz="2800" kern="1200" dirty="0">
                <a:latin typeface="+mn-lt"/>
                <a:ea typeface="宋体" panose="02010600030101010101" pitchFamily="2" charset="-122"/>
                <a:cs typeface="+mn-cs"/>
              </a:rPr>
              <a:t>从</a:t>
            </a:r>
            <a:r>
              <a:rPr lang="zh-CN" altLang="en-US" sz="2800" kern="1200" dirty="0">
                <a:latin typeface="+mn-lt"/>
                <a:ea typeface="宋体" panose="02010600030101010101" pitchFamily="2" charset="-122"/>
                <a:cs typeface="+mn-cs"/>
              </a:rPr>
              <a:t>前面的章节中你已经看到了面向对象编程的优势。本章将探索如何使用面向对象思想解决问题。</a:t>
            </a:r>
            <a:endParaRPr lang="en-US" altLang="en-US" sz="2800" kern="1200" dirty="0">
              <a:latin typeface="+mn-lt"/>
              <a:ea typeface="+mn-ea"/>
              <a:cs typeface="+mn-cs"/>
            </a:endParaRPr>
          </a:p>
        </p:txBody>
      </p:sp>
      <p:sp>
        <p:nvSpPr>
          <p:cNvPr id="3584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a:t>
            </a:fld>
            <a:endParaRPr lang="en-US" altLang="en-US" sz="1400" dirty="0">
              <a:ea typeface="宋体" panose="02010600030101010101" pitchFamily="2" charset="-122"/>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类的抽象和封装</a:t>
            </a:r>
            <a:endParaRPr lang="zh-CN"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1028" name="Rectangle 3"/>
          <p:cNvSpPr>
            <a:spLocks noGrp="1"/>
          </p:cNvSpPr>
          <p:nvPr>
            <p:ph idx="1"/>
          </p:nvPr>
        </p:nvSpPr>
        <p:spPr/>
        <p:txBody>
          <a:bodyPr vert="horz" wrap="square" lIns="92075" tIns="46038" rIns="92075" bIns="46038" anchor="t" anchorCtr="0"/>
          <a:lstStyle/>
          <a:p>
            <a:pPr marL="0" indent="0" eaLnBrk="1" hangingPunct="1">
              <a:buSzPct val="75000"/>
            </a:pPr>
            <a:r>
              <a:rPr lang="en-US" altLang="zh-CN" sz="2800" kern="1200" dirty="0">
                <a:latin typeface="华文楷体" panose="02010600040101010101" pitchFamily="2" charset="-122"/>
                <a:ea typeface="华文楷体" panose="02010600040101010101" pitchFamily="2" charset="-122"/>
                <a:cs typeface="+mn-cs"/>
              </a:rPr>
              <a:t>类</a:t>
            </a:r>
            <a:r>
              <a:rPr lang="zh-CN" altLang="en-US" sz="2800" kern="1200" dirty="0">
                <a:latin typeface="华文楷体" panose="02010600040101010101" pitchFamily="2" charset="-122"/>
                <a:ea typeface="华文楷体" panose="02010600040101010101" pitchFamily="2" charset="-122"/>
                <a:cs typeface="+mn-cs"/>
              </a:rPr>
              <a:t>抽象</a:t>
            </a:r>
            <a:r>
              <a:rPr lang="zh-CN" altLang="en-US" sz="2800" kern="1200" dirty="0">
                <a:latin typeface="+mn-lt"/>
                <a:ea typeface="宋体" panose="02010600030101010101" pitchFamily="2" charset="-122"/>
                <a:cs typeface="+mn-cs"/>
              </a:rPr>
              <a:t>是指将类的实现和类的使用分离开。</a:t>
            </a:r>
            <a:endParaRPr lang="en-US" altLang="zh-CN" sz="2800" kern="1200" dirty="0">
              <a:latin typeface="+mn-lt"/>
              <a:ea typeface="宋体" panose="02010600030101010101" pitchFamily="2" charset="-122"/>
              <a:cs typeface="+mn-cs"/>
            </a:endParaRPr>
          </a:p>
          <a:p>
            <a:pPr marL="0" indent="0" eaLnBrk="1" hangingPunct="1">
              <a:buSzPct val="75000"/>
            </a:pPr>
            <a:r>
              <a:rPr lang="zh-CN" altLang="en-US" sz="2800" kern="1200" dirty="0">
                <a:latin typeface="+mn-lt"/>
                <a:ea typeface="宋体" panose="02010600030101010101" pitchFamily="2" charset="-122"/>
                <a:cs typeface="+mn-cs"/>
              </a:rPr>
              <a:t>类的设计者提供类的描述并让用户知道如何使用该类。</a:t>
            </a:r>
            <a:endParaRPr lang="en-US" altLang="zh-CN" sz="2800" kern="1200" dirty="0">
              <a:latin typeface="+mn-lt"/>
              <a:ea typeface="宋体" panose="02010600030101010101" pitchFamily="2" charset="-122"/>
              <a:cs typeface="+mn-cs"/>
            </a:endParaRPr>
          </a:p>
          <a:p>
            <a:pPr marL="0" indent="0" eaLnBrk="1" hangingPunct="1">
              <a:buSzPct val="75000"/>
            </a:pPr>
            <a:r>
              <a:rPr lang="zh-CN" altLang="en-US" sz="2800" kern="1200" dirty="0">
                <a:latin typeface="+mn-lt"/>
                <a:ea typeface="宋体" panose="02010600030101010101" pitchFamily="2" charset="-122"/>
                <a:cs typeface="+mn-cs"/>
              </a:rPr>
              <a:t>类的使用者并不需要知道该类是如何实现的，从而实现类的细节封装并对用户隐藏，这称为类的</a:t>
            </a:r>
            <a:r>
              <a:rPr lang="zh-CN" altLang="en-US" sz="2800" kern="1200" dirty="0">
                <a:latin typeface="华文楷体" panose="02010600040101010101" pitchFamily="2" charset="-122"/>
                <a:ea typeface="华文楷体" panose="02010600040101010101" pitchFamily="2" charset="-122"/>
                <a:cs typeface="+mn-cs"/>
              </a:rPr>
              <a:t>封装</a:t>
            </a:r>
            <a:r>
              <a:rPr lang="zh-CN" altLang="en-US" sz="2800" kern="1200" dirty="0">
                <a:latin typeface="+mn-lt"/>
                <a:ea typeface="宋体" panose="02010600030101010101" pitchFamily="2" charset="-122"/>
                <a:cs typeface="+mn-cs"/>
              </a:rPr>
              <a:t>。</a:t>
            </a:r>
            <a:endParaRPr lang="en-US" altLang="en-US" sz="2800" kern="1200" dirty="0">
              <a:latin typeface="+mn-lt"/>
              <a:ea typeface="+mn-ea"/>
              <a:cs typeface="+mn-cs"/>
            </a:endParaRPr>
          </a:p>
        </p:txBody>
      </p:sp>
      <p:sp>
        <p:nvSpPr>
          <p:cNvPr id="102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a:t>
            </a:fld>
            <a:endParaRPr lang="en-US" altLang="en-US" sz="1400" dirty="0">
              <a:ea typeface="宋体" panose="02010600030101010101" pitchFamily="2" charset="-122"/>
            </a:endParaRPr>
          </a:p>
        </p:txBody>
      </p:sp>
      <p:graphicFrame>
        <p:nvGraphicFramePr>
          <p:cNvPr id="6150" name="Object 5"/>
          <p:cNvGraphicFramePr>
            <a:graphicFrameLocks noChangeAspect="1"/>
          </p:cNvGraphicFramePr>
          <p:nvPr/>
        </p:nvGraphicFramePr>
        <p:xfrm>
          <a:off x="228600" y="4343400"/>
          <a:ext cx="8610600" cy="1481138"/>
        </p:xfrm>
        <a:graphic>
          <a:graphicData uri="http://schemas.openxmlformats.org/presentationml/2006/ole">
            <mc:AlternateContent xmlns:mc="http://schemas.openxmlformats.org/markup-compatibility/2006">
              <mc:Choice xmlns:v="urn:schemas-microsoft-com:vml" Requires="v">
                <p:oleObj r:id="rId3" imgW="5315585" imgH="914400" progId="Word.Picture.8">
                  <p:embed/>
                </p:oleObj>
              </mc:Choice>
              <mc:Fallback>
                <p:oleObj r:id="rId3" imgW="5315585" imgH="914400" progId="Word.Picture.8">
                  <p:embed/>
                  <p:pic>
                    <p:nvPicPr>
                      <p:cNvPr id="0" name="图片 3078"/>
                      <p:cNvPicPr/>
                      <p:nvPr/>
                    </p:nvPicPr>
                    <p:blipFill>
                      <a:blip r:embed="rId4"/>
                      <a:stretch>
                        <a:fillRect/>
                      </a:stretch>
                    </p:blipFill>
                    <p:spPr>
                      <a:xfrm>
                        <a:off x="228600" y="4343400"/>
                        <a:ext cx="8610600" cy="1481138"/>
                      </a:xfrm>
                      <a:prstGeom prst="rect">
                        <a:avLst/>
                      </a:prstGeom>
                      <a:noFill/>
                      <a:ln w="38100">
                        <a:noFill/>
                        <a:miter/>
                      </a:ln>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1" name="Rectangle 2"/>
          <p:cNvSpPr>
            <a:spLocks noGrp="1"/>
          </p:cNvSpPr>
          <p:nvPr>
            <p:ph type="title"/>
          </p:nvPr>
        </p:nvSpPr>
        <p:spPr>
          <a:xfrm>
            <a:off x="693738" y="203200"/>
            <a:ext cx="7772400" cy="609600"/>
          </a:xfrm>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贷款</a:t>
            </a:r>
            <a:r>
              <a:rPr lang="zh-CN" altLang="en-US" kern="1200" dirty="0">
                <a:latin typeface="Courier New" panose="02070309020205020404" pitchFamily="49" charset="0"/>
                <a:ea typeface="宋体" panose="02010600030101010101" pitchFamily="2" charset="-122"/>
                <a:cs typeface="+mj-cs"/>
              </a:rPr>
              <a:t>类</a:t>
            </a:r>
            <a:r>
              <a:rPr lang="en-US" altLang="zh-CN" kern="1200" dirty="0">
                <a:latin typeface="Courier New" panose="02070309020205020404" pitchFamily="49" charset="0"/>
                <a:ea typeface="宋体" panose="02010600030101010101" pitchFamily="2" charset="-122"/>
                <a:cs typeface="+mj-cs"/>
              </a:rPr>
              <a:t>(Loan)</a:t>
            </a:r>
            <a:r>
              <a:rPr lang="zh-CN" altLang="en-US" kern="1200" dirty="0">
                <a:latin typeface="Courier New" panose="02070309020205020404" pitchFamily="49" charset="0"/>
                <a:ea typeface="宋体" panose="02010600030101010101" pitchFamily="2" charset="-122"/>
                <a:cs typeface="+mj-cs"/>
              </a:rPr>
              <a:t>的设计</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205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a:t>
            </a:fld>
            <a:endParaRPr lang="en-US" altLang="en-US" sz="1400" dirty="0">
              <a:ea typeface="宋体" panose="02010600030101010101" pitchFamily="2" charset="-122"/>
            </a:endParaRPr>
          </a:p>
        </p:txBody>
      </p:sp>
      <p:sp>
        <p:nvSpPr>
          <p:cNvPr id="372740" name="AutoShape 4">
            <a:hlinkClick r:id="" action="ppaction://noaction" highlightClick="1"/>
          </p:cNvPr>
          <p:cNvSpPr>
            <a:spLocks noChangeArrowheads="1"/>
          </p:cNvSpPr>
          <p:nvPr/>
        </p:nvSpPr>
        <p:spPr bwMode="auto">
          <a:xfrm>
            <a:off x="4648200" y="5943600"/>
            <a:ext cx="2133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TestLoanClass</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2054" name="AutoShape 5">
            <a:hlinkClick r:id="rId4" action="ppaction://program"/>
          </p:cNvPr>
          <p:cNvSpPr/>
          <p:nvPr/>
        </p:nvSpPr>
        <p:spPr>
          <a:xfrm>
            <a:off x="7010400" y="5943600"/>
            <a:ext cx="15240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372742" name="AutoShape 6">
            <a:hlinkClick r:id="" action="ppaction://noaction" highlightClick="1"/>
          </p:cNvPr>
          <p:cNvSpPr>
            <a:spLocks noChangeArrowheads="1"/>
          </p:cNvSpPr>
          <p:nvPr/>
        </p:nvSpPr>
        <p:spPr bwMode="auto">
          <a:xfrm>
            <a:off x="2651125" y="5926138"/>
            <a:ext cx="10668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5" action="ppaction://program"/>
              </a:rPr>
              <a:t>Loan</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graphicFrame>
        <p:nvGraphicFramePr>
          <p:cNvPr id="7182" name="Object 13"/>
          <p:cNvGraphicFramePr>
            <a:graphicFrameLocks noChangeAspect="1"/>
          </p:cNvGraphicFramePr>
          <p:nvPr/>
        </p:nvGraphicFramePr>
        <p:xfrm>
          <a:off x="1901825" y="969963"/>
          <a:ext cx="5718175" cy="4849812"/>
        </p:xfrm>
        <a:graphic>
          <a:graphicData uri="http://schemas.openxmlformats.org/presentationml/2006/ole">
            <mc:AlternateContent xmlns:mc="http://schemas.openxmlformats.org/markup-compatibility/2006">
              <mc:Choice xmlns:v="urn:schemas-microsoft-com:vml" Requires="v">
                <p:oleObj r:id="rId6" imgW="4032250" imgH="3409315" progId="Word.Picture.8">
                  <p:embed/>
                </p:oleObj>
              </mc:Choice>
              <mc:Fallback>
                <p:oleObj r:id="rId6" imgW="4032250" imgH="3409315" progId="Word.Picture.8">
                  <p:embed/>
                  <p:pic>
                    <p:nvPicPr>
                      <p:cNvPr id="0" name="图片 3077"/>
                      <p:cNvPicPr/>
                      <p:nvPr/>
                    </p:nvPicPr>
                    <p:blipFill>
                      <a:blip r:embed="rId7"/>
                      <a:stretch>
                        <a:fillRect/>
                      </a:stretch>
                    </p:blipFill>
                    <p:spPr>
                      <a:xfrm>
                        <a:off x="1901825" y="969963"/>
                        <a:ext cx="5718175" cy="4849812"/>
                      </a:xfrm>
                      <a:prstGeom prst="rect">
                        <a:avLst/>
                      </a:prstGeom>
                      <a:noFill/>
                      <a:ln w="38100">
                        <a:noFill/>
                        <a:miter/>
                      </a:ln>
                    </p:spPr>
                  </p:pic>
                </p:oleObj>
              </mc:Fallback>
            </mc:AlternateContent>
          </a:graphicData>
        </a:graphic>
      </p:graphicFrame>
      <p:sp>
        <p:nvSpPr>
          <p:cNvPr id="2056" name="Rectangle 14"/>
          <p:cNvSpPr/>
          <p:nvPr/>
        </p:nvSpPr>
        <p:spPr>
          <a:xfrm>
            <a:off x="0" y="4999038"/>
            <a:ext cx="2470150" cy="274637"/>
          </a:xfrm>
          <a:prstGeom prst="rect">
            <a:avLst/>
          </a:prstGeom>
          <a:noFill/>
          <a:ln w="12700">
            <a:noFill/>
          </a:ln>
        </p:spPr>
        <p:txBody>
          <a:bodyPr wrap="none" anchor="ctr" anchorCtr="0">
            <a:spAutoFit/>
          </a:bodyPr>
          <a:lstStyle/>
          <a:p>
            <a:pPr defTabSz="914400">
              <a:buNone/>
              <a:tabLst>
                <a:tab pos="2286000" algn="l"/>
                <a:tab pos="2743200" algn="l"/>
                <a:tab pos="3200400" algn="l"/>
                <a:tab pos="3657600" algn="l"/>
                <a:tab pos="4114800" algn="l"/>
                <a:tab pos="4572000" algn="l"/>
                <a:tab pos="5029200" algn="l"/>
                <a:tab pos="5486400" algn="l"/>
                <a:tab pos="5943600" algn="l"/>
              </a:tabLst>
            </a:pPr>
            <a:r>
              <a:rPr lang="en-US" altLang="en-US" sz="1200" b="1" i="1" dirty="0">
                <a:solidFill>
                  <a:srgbClr val="0000FF"/>
                </a:solidFill>
                <a:latin typeface="Courier New" panose="02070309020205020404" pitchFamily="49" charset="0"/>
                <a:cs typeface="Times New Roman" panose="02020603050405020304" pitchFamily="18" charset="0"/>
              </a:rPr>
              <a:t>	</a:t>
            </a:r>
            <a:endParaRPr lang="en-US" altLang="en-US" dirty="0">
              <a:latin typeface="Times New Roman" panose="02020603050405020304" pitchFamily="18" charset="0"/>
              <a:ea typeface="Times New Roman" panose="02020603050405020304" pitchFamily="18" charset="0"/>
            </a:endParaRPr>
          </a:p>
        </p:txBody>
      </p:sp>
      <p:sp>
        <p:nvSpPr>
          <p:cNvPr id="2057" name="AutoShape 15">
            <a:hlinkClick r:id="rId8"/>
          </p:cNvPr>
          <p:cNvSpPr/>
          <p:nvPr/>
        </p:nvSpPr>
        <p:spPr>
          <a:xfrm>
            <a:off x="4071938" y="5886450"/>
            <a:ext cx="468312"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2058" name="AutoShape 16">
            <a:hlinkClick r:id="rId9"/>
          </p:cNvPr>
          <p:cNvSpPr/>
          <p:nvPr/>
        </p:nvSpPr>
        <p:spPr>
          <a:xfrm>
            <a:off x="2027238" y="5908675"/>
            <a:ext cx="468312"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866" name="Rectangle 2"/>
          <p:cNvSpPr>
            <a:spLocks noGrp="1"/>
          </p:cNvSpPr>
          <p:nvPr>
            <p:ph type="title"/>
          </p:nvPr>
        </p:nvSpPr>
        <p:spPr>
          <a:xfrm>
            <a:off x="304800" y="228600"/>
            <a:ext cx="8534400" cy="6858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面向对象的思考</a:t>
            </a:r>
            <a:endParaRPr lang="zh-CN"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36867" name="Rectangle 3"/>
          <p:cNvSpPr>
            <a:spLocks noGrp="1"/>
          </p:cNvSpPr>
          <p:nvPr>
            <p:ph idx="1"/>
          </p:nvPr>
        </p:nvSpPr>
        <p:spPr>
          <a:xfrm>
            <a:off x="304800" y="1143000"/>
            <a:ext cx="8569325" cy="5127625"/>
          </a:xfrm>
        </p:spPr>
        <p:txBody>
          <a:bodyPr vert="horz" wrap="square" lIns="92075" tIns="46038" rIns="92075" bIns="46038" anchor="t" anchorCtr="0"/>
          <a:lstStyle/>
          <a:p>
            <a:pPr marL="0" indent="0" eaLnBrk="1" hangingPunct="1">
              <a:lnSpc>
                <a:spcPct val="90000"/>
              </a:lnSpc>
              <a:buSzPct val="75000"/>
              <a:buFont typeface="Monotype Sorts" pitchFamily="2" charset="2"/>
              <a:buNone/>
            </a:pPr>
            <a:r>
              <a:rPr lang="zh-CN" altLang="en-US" kern="1200" dirty="0">
                <a:latin typeface="+mn-lt"/>
                <a:ea typeface="宋体" panose="02010600030101010101" pitchFamily="2" charset="-122"/>
                <a:cs typeface="+mn-cs"/>
              </a:rPr>
              <a:t>第</a:t>
            </a:r>
            <a:r>
              <a:rPr lang="en-US" altLang="zh-CN" kern="1200" dirty="0">
                <a:latin typeface="+mn-lt"/>
                <a:ea typeface="宋体" panose="02010600030101010101" pitchFamily="2" charset="-122"/>
                <a:cs typeface="+mn-cs"/>
              </a:rPr>
              <a:t>1-8</a:t>
            </a:r>
            <a:r>
              <a:rPr lang="zh-CN" altLang="en-US" kern="1200" dirty="0">
                <a:latin typeface="+mn-lt"/>
                <a:ea typeface="宋体" panose="02010600030101010101" pitchFamily="2" charset="-122"/>
                <a:cs typeface="+mn-cs"/>
              </a:rPr>
              <a:t>章介绍使用循环、方法和数组来解决问题的基本程序设计技术。这些技术的学习为面向对象程序设计打下坚实的基础。</a:t>
            </a:r>
          </a:p>
          <a:p>
            <a:pPr marL="0" indent="0" eaLnBrk="1" hangingPunct="1">
              <a:lnSpc>
                <a:spcPct val="90000"/>
              </a:lnSpc>
              <a:buSzPct val="75000"/>
              <a:buFont typeface="Monotype Sorts" pitchFamily="2" charset="2"/>
              <a:buNone/>
            </a:pPr>
            <a:r>
              <a:rPr lang="zh-CN" altLang="en-US" kern="1200" dirty="0">
                <a:latin typeface="+mn-lt"/>
                <a:ea typeface="宋体" panose="02010600030101010101" pitchFamily="2" charset="-122"/>
                <a:cs typeface="+mn-cs"/>
              </a:rPr>
              <a:t>类为构建可重用软件提供了更高的灵活性和更多的模块化。</a:t>
            </a:r>
          </a:p>
          <a:p>
            <a:pPr marL="0" indent="0" eaLnBrk="1" hangingPunct="1">
              <a:lnSpc>
                <a:spcPct val="90000"/>
              </a:lnSpc>
              <a:buSzPct val="75000"/>
              <a:buFont typeface="Monotype Sorts" pitchFamily="2" charset="2"/>
              <a:buNone/>
            </a:pPr>
            <a:r>
              <a:rPr lang="zh-CN" altLang="en-US" kern="1200" dirty="0">
                <a:latin typeface="+mn-lt"/>
                <a:ea typeface="宋体" panose="02010600030101010101" pitchFamily="2" charset="-122"/>
                <a:cs typeface="+mn-cs"/>
              </a:rPr>
              <a:t>本节使用面向对象方法来改进第</a:t>
            </a:r>
            <a:r>
              <a:rPr lang="en-US" altLang="zh-CN" kern="1200" dirty="0">
                <a:latin typeface="+mn-lt"/>
                <a:ea typeface="宋体" panose="02010600030101010101" pitchFamily="2" charset="-122"/>
                <a:cs typeface="+mn-cs"/>
              </a:rPr>
              <a:t>3</a:t>
            </a:r>
            <a:r>
              <a:rPr lang="zh-CN" altLang="en-US" kern="1200" dirty="0">
                <a:latin typeface="+mn-lt"/>
                <a:ea typeface="宋体" panose="02010600030101010101" pitchFamily="2" charset="-122"/>
                <a:cs typeface="+mn-cs"/>
              </a:rPr>
              <a:t>章中介绍的</a:t>
            </a:r>
            <a:r>
              <a:rPr lang="en-US" altLang="zh-CN" kern="1200" dirty="0">
                <a:latin typeface="+mn-lt"/>
                <a:ea typeface="宋体" panose="02010600030101010101" pitchFamily="2" charset="-122"/>
                <a:cs typeface="+mn-cs"/>
              </a:rPr>
              <a:t>BMI</a:t>
            </a:r>
            <a:r>
              <a:rPr lang="zh-CN" altLang="en-US" kern="1200" dirty="0">
                <a:latin typeface="+mn-lt"/>
                <a:ea typeface="宋体" panose="02010600030101010101" pitchFamily="2" charset="-122"/>
                <a:cs typeface="+mn-cs"/>
              </a:rPr>
              <a:t>问题的解决方案。在这个改进的过程中，可以洞察面向过程程序设计和面向对象程序设计的不同，也可以看出使用对象和类来开发可重用代码的优势。</a:t>
            </a:r>
          </a:p>
        </p:txBody>
      </p:sp>
      <p:sp>
        <p:nvSpPr>
          <p:cNvPr id="3686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a:t>
            </a:fld>
            <a:endParaRPr lang="en-US" altLang="en-US" sz="1400" dirty="0">
              <a:ea typeface="宋体" panose="02010600030101010101" pitchFamily="2" charset="-122"/>
            </a:endParaRPr>
          </a:p>
        </p:txBody>
      </p:sp>
      <p:sp>
        <p:nvSpPr>
          <p:cNvPr id="36869" name="Rectangle 5"/>
          <p:cNvSpPr/>
          <p:nvPr/>
        </p:nvSpPr>
        <p:spPr>
          <a:xfrm>
            <a:off x="1914525" y="2971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5" name="Rectangle 2"/>
          <p:cNvSpPr>
            <a:spLocks noGrp="1"/>
          </p:cNvSpPr>
          <p:nvPr>
            <p:ph type="title"/>
          </p:nvPr>
        </p:nvSpPr>
        <p:spPr>
          <a:xfrm>
            <a:off x="693738" y="203200"/>
            <a:ext cx="7772400" cy="609600"/>
          </a:xfrm>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BMI </a:t>
            </a:r>
            <a:r>
              <a:rPr lang="en-US" altLang="zh-CN" kern="1200" dirty="0">
                <a:latin typeface="Courier New" panose="02070309020205020404" pitchFamily="49" charset="0"/>
                <a:ea typeface="宋体" panose="02010600030101010101" pitchFamily="2" charset="-122"/>
                <a:cs typeface="+mj-cs"/>
              </a:rPr>
              <a:t>类</a:t>
            </a:r>
            <a:endParaRPr lang="en-US" altLang="en-US" kern="1200" dirty="0">
              <a:latin typeface="Courier New" panose="02070309020205020404" pitchFamily="49" charset="0"/>
              <a:ea typeface="Courier New" panose="02070309020205020404" pitchFamily="49" charset="0"/>
              <a:cs typeface="+mj-cs"/>
              <a:hlinkClick r:id="rId2" action="ppaction://program"/>
            </a:endParaRPr>
          </a:p>
        </p:txBody>
      </p:sp>
      <p:sp>
        <p:nvSpPr>
          <p:cNvPr id="307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6</a:t>
            </a:fld>
            <a:endParaRPr lang="en-US" altLang="en-US" sz="1400" dirty="0">
              <a:ea typeface="宋体" panose="02010600030101010101" pitchFamily="2" charset="-122"/>
            </a:endParaRPr>
          </a:p>
        </p:txBody>
      </p:sp>
      <p:sp>
        <p:nvSpPr>
          <p:cNvPr id="3077" name="Rectangle 6"/>
          <p:cNvSpPr/>
          <p:nvPr/>
        </p:nvSpPr>
        <p:spPr>
          <a:xfrm>
            <a:off x="3371850" y="23701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66247" name="AutoShape 7">
            <a:hlinkClick r:id="" action="ppaction://noaction" highlightClick="1"/>
          </p:cNvPr>
          <p:cNvSpPr>
            <a:spLocks noChangeArrowheads="1"/>
          </p:cNvSpPr>
          <p:nvPr/>
        </p:nvSpPr>
        <p:spPr bwMode="auto">
          <a:xfrm>
            <a:off x="4648200" y="5943600"/>
            <a:ext cx="2133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UseBMIClass</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3079" name="AutoShape 8">
            <a:hlinkClick r:id="rId4" action="ppaction://program"/>
          </p:cNvPr>
          <p:cNvSpPr/>
          <p:nvPr/>
        </p:nvSpPr>
        <p:spPr>
          <a:xfrm>
            <a:off x="7010400" y="5943600"/>
            <a:ext cx="15240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266249" name="AutoShape 9">
            <a:hlinkClick r:id="" action="ppaction://noaction" highlightClick="1"/>
          </p:cNvPr>
          <p:cNvSpPr>
            <a:spLocks noChangeArrowheads="1"/>
          </p:cNvSpPr>
          <p:nvPr/>
        </p:nvSpPr>
        <p:spPr bwMode="auto">
          <a:xfrm>
            <a:off x="2344738" y="5926138"/>
            <a:ext cx="15367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5" action="ppaction://program"/>
              </a:rPr>
              <a:t>BMI</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3081" name="Rectangle 11"/>
          <p:cNvSpPr/>
          <p:nvPr/>
        </p:nvSpPr>
        <p:spPr>
          <a:xfrm>
            <a:off x="3055938" y="237013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082" name="Rectangle 13"/>
          <p:cNvSpPr/>
          <p:nvPr/>
        </p:nvSpPr>
        <p:spPr>
          <a:xfrm>
            <a:off x="0" y="18065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083" name="Rectangle 14"/>
          <p:cNvSpPr/>
          <p:nvPr/>
        </p:nvSpPr>
        <p:spPr>
          <a:xfrm>
            <a:off x="0" y="1806575"/>
            <a:ext cx="9144000" cy="639763"/>
          </a:xfrm>
          <a:prstGeom prst="rect">
            <a:avLst/>
          </a:prstGeom>
          <a:noFill/>
          <a:ln w="12700">
            <a:noFill/>
          </a:ln>
        </p:spPr>
        <p:txBody>
          <a:bodyPr>
            <a:spAutoFit/>
          </a:bodyPr>
          <a:lstStyle/>
          <a:p>
            <a:pPr defTabSz="914400">
              <a:tabLst>
                <a:tab pos="2286000" algn="l"/>
                <a:tab pos="2743200" algn="l"/>
                <a:tab pos="3200400" algn="l"/>
                <a:tab pos="3657600" algn="l"/>
                <a:tab pos="4114800" algn="l"/>
                <a:tab pos="4572000" algn="l"/>
                <a:tab pos="5029200" algn="l"/>
              </a:tabLst>
            </a:pPr>
            <a:r>
              <a:rPr lang="en-US" altLang="en-US" sz="1200" b="1" i="1" dirty="0">
                <a:solidFill>
                  <a:srgbClr val="0000FF"/>
                </a:solidFill>
                <a:latin typeface="Courier" charset="0"/>
                <a:cs typeface="Times New Roman" panose="02020603050405020304" pitchFamily="18" charset="0"/>
              </a:rPr>
              <a:t>	</a:t>
            </a:r>
          </a:p>
          <a:p>
            <a:pPr defTabSz="914400">
              <a:tabLst>
                <a:tab pos="2286000" algn="l"/>
                <a:tab pos="2743200" algn="l"/>
                <a:tab pos="3200400" algn="l"/>
                <a:tab pos="3657600" algn="l"/>
                <a:tab pos="4114800" algn="l"/>
                <a:tab pos="4572000" algn="l"/>
                <a:tab pos="5029200" algn="l"/>
              </a:tabLst>
            </a:pPr>
            <a:endParaRPr lang="en-US" altLang="en-US" dirty="0">
              <a:latin typeface="Times New Roman" panose="02020603050405020304" pitchFamily="18" charset="0"/>
            </a:endParaRPr>
          </a:p>
        </p:txBody>
      </p:sp>
      <p:sp>
        <p:nvSpPr>
          <p:cNvPr id="3084" name="Rectangle 16"/>
          <p:cNvSpPr/>
          <p:nvPr/>
        </p:nvSpPr>
        <p:spPr>
          <a:xfrm>
            <a:off x="2557463" y="1728788"/>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3085" name="Rectangle 18"/>
          <p:cNvSpPr/>
          <p:nvPr/>
        </p:nvSpPr>
        <p:spPr>
          <a:xfrm>
            <a:off x="0" y="1828800"/>
            <a:ext cx="9144000" cy="0"/>
          </a:xfrm>
          <a:prstGeom prst="rect">
            <a:avLst/>
          </a:prstGeom>
          <a:noFill/>
          <a:ln w="12700">
            <a:noFill/>
          </a:ln>
        </p:spPr>
        <p:txBody>
          <a:bodyPr anchor="ctr" anchorCtr="0">
            <a:spAutoFit/>
          </a:bodyPr>
          <a:lstStyle/>
          <a:p>
            <a:endParaRPr lang="en-US" altLang="en-US" dirty="0">
              <a:latin typeface="Times New Roman" panose="02020603050405020304" pitchFamily="18" charset="0"/>
            </a:endParaRPr>
          </a:p>
        </p:txBody>
      </p:sp>
      <p:sp>
        <p:nvSpPr>
          <p:cNvPr id="3086" name="Rectangle 20"/>
          <p:cNvSpPr/>
          <p:nvPr/>
        </p:nvSpPr>
        <p:spPr>
          <a:xfrm>
            <a:off x="0" y="15859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3087" name="Rectangle 21"/>
          <p:cNvSpPr/>
          <p:nvPr/>
        </p:nvSpPr>
        <p:spPr>
          <a:xfrm>
            <a:off x="0" y="4999038"/>
            <a:ext cx="2470150" cy="274637"/>
          </a:xfrm>
          <a:prstGeom prst="rect">
            <a:avLst/>
          </a:prstGeom>
          <a:noFill/>
          <a:ln w="12700">
            <a:noFill/>
          </a:ln>
        </p:spPr>
        <p:txBody>
          <a:bodyPr wrap="none" anchor="ctr" anchorCtr="0">
            <a:spAutoFit/>
          </a:bodyPr>
          <a:lstStyle/>
          <a:p>
            <a:pPr defTabSz="914400">
              <a:buNone/>
              <a:tabLst>
                <a:tab pos="2286000" algn="l"/>
                <a:tab pos="2743200" algn="l"/>
                <a:tab pos="3200400" algn="l"/>
                <a:tab pos="3657600" algn="l"/>
                <a:tab pos="4114800" algn="l"/>
                <a:tab pos="4572000" algn="l"/>
                <a:tab pos="5029200" algn="l"/>
                <a:tab pos="5486400" algn="l"/>
                <a:tab pos="5943600" algn="l"/>
              </a:tabLst>
            </a:pPr>
            <a:r>
              <a:rPr lang="en-US" altLang="en-US" sz="1200" b="1" i="1" dirty="0">
                <a:solidFill>
                  <a:srgbClr val="0000FF"/>
                </a:solidFill>
                <a:latin typeface="Courier New" panose="02070309020205020404" pitchFamily="49" charset="0"/>
                <a:cs typeface="Times New Roman" panose="02020603050405020304" pitchFamily="18" charset="0"/>
              </a:rPr>
              <a:t>	</a:t>
            </a:r>
            <a:endParaRPr lang="en-US" altLang="en-US" dirty="0">
              <a:latin typeface="Times New Roman" panose="02020603050405020304" pitchFamily="18" charset="0"/>
              <a:ea typeface="Times New Roman" panose="02020603050405020304" pitchFamily="18" charset="0"/>
            </a:endParaRPr>
          </a:p>
        </p:txBody>
      </p:sp>
      <p:sp>
        <p:nvSpPr>
          <p:cNvPr id="3088" name="Rectangle 23"/>
          <p:cNvSpPr/>
          <p:nvPr/>
        </p:nvSpPr>
        <p:spPr>
          <a:xfrm>
            <a:off x="0" y="21907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3089" name="Rectangle 25"/>
          <p:cNvSpPr/>
          <p:nvPr/>
        </p:nvSpPr>
        <p:spPr>
          <a:xfrm>
            <a:off x="0" y="22098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9233" name="Object 24"/>
          <p:cNvGraphicFramePr>
            <a:graphicFrameLocks noChangeAspect="1"/>
          </p:cNvGraphicFramePr>
          <p:nvPr/>
        </p:nvGraphicFramePr>
        <p:xfrm>
          <a:off x="155575" y="1047750"/>
          <a:ext cx="6337300" cy="4360863"/>
        </p:xfrm>
        <a:graphic>
          <a:graphicData uri="http://schemas.openxmlformats.org/presentationml/2006/ole">
            <mc:AlternateContent xmlns:mc="http://schemas.openxmlformats.org/markup-compatibility/2006">
              <mc:Choice xmlns:v="urn:schemas-microsoft-com:vml" Requires="v">
                <p:oleObj r:id="rId6" imgW="3547745" imgH="2435225" progId="Word.Picture.8">
                  <p:embed/>
                </p:oleObj>
              </mc:Choice>
              <mc:Fallback>
                <p:oleObj r:id="rId6" imgW="3547745" imgH="2435225" progId="Word.Picture.8">
                  <p:embed/>
                  <p:pic>
                    <p:nvPicPr>
                      <p:cNvPr id="0" name="图片 1"/>
                      <p:cNvPicPr/>
                      <p:nvPr/>
                    </p:nvPicPr>
                    <p:blipFill>
                      <a:blip r:embed="rId7"/>
                      <a:stretch>
                        <a:fillRect/>
                      </a:stretch>
                    </p:blipFill>
                    <p:spPr>
                      <a:xfrm>
                        <a:off x="155575" y="1047750"/>
                        <a:ext cx="6337300" cy="4360863"/>
                      </a:xfrm>
                      <a:prstGeom prst="rect">
                        <a:avLst/>
                      </a:prstGeom>
                      <a:noFill/>
                      <a:ln w="38100">
                        <a:noFill/>
                        <a:miter/>
                      </a:ln>
                    </p:spPr>
                  </p:pic>
                </p:oleObj>
              </mc:Fallback>
            </mc:AlternateContent>
          </a:graphicData>
        </a:graphic>
      </p:graphicFrame>
      <p:sp>
        <p:nvSpPr>
          <p:cNvPr id="3090" name="AutoShape 26">
            <a:hlinkClick r:id="rId8"/>
          </p:cNvPr>
          <p:cNvSpPr/>
          <p:nvPr/>
        </p:nvSpPr>
        <p:spPr>
          <a:xfrm>
            <a:off x="1797050" y="5908675"/>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3091" name="AutoShape 27">
            <a:hlinkClick r:id="rId9"/>
          </p:cNvPr>
          <p:cNvSpPr/>
          <p:nvPr/>
        </p:nvSpPr>
        <p:spPr>
          <a:xfrm>
            <a:off x="4111625" y="5926138"/>
            <a:ext cx="468313"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Rectangle 2"/>
          <p:cNvSpPr>
            <a:spLocks noGrp="1"/>
          </p:cNvSpPr>
          <p:nvPr>
            <p:ph type="title"/>
          </p:nvPr>
        </p:nvSpPr>
        <p:spPr>
          <a:xfrm>
            <a:off x="685800" y="457200"/>
            <a:ext cx="7772400" cy="514350"/>
          </a:xfrm>
        </p:spPr>
        <p:txBody>
          <a:bodyPr vert="horz" wrap="square" lIns="92075" tIns="46038" rIns="92075" bIns="46038" anchor="ctr" anchorCtr="0"/>
          <a:lstStyle/>
          <a:p>
            <a:pPr eaLnBrk="1" hangingPunct="1">
              <a:buNone/>
            </a:pPr>
            <a:r>
              <a:rPr lang="zh-CN" altLang="en-US" kern="1200" dirty="0">
                <a:latin typeface="Book Antiqua" panose="02040602050305030304" pitchFamily="18" charset="0"/>
                <a:ea typeface="宋体" panose="02010600030101010101" pitchFamily="2" charset="-122"/>
                <a:cs typeface="+mj-cs"/>
              </a:rPr>
              <a:t>对象合成</a:t>
            </a:r>
            <a:endParaRPr lang="zh-CN" altLang="en-US" kern="1200" dirty="0">
              <a:latin typeface="Book Antiqua" panose="02040602050305030304" pitchFamily="18" charset="0"/>
              <a:ea typeface="宋体" panose="02010600030101010101" pitchFamily="2" charset="-122"/>
              <a:cs typeface="+mj-cs"/>
              <a:hlinkClick r:id="rId2" action="ppaction://program"/>
            </a:endParaRPr>
          </a:p>
        </p:txBody>
      </p:sp>
      <p:sp>
        <p:nvSpPr>
          <p:cNvPr id="37891" name="Rectangle 3"/>
          <p:cNvSpPr>
            <a:spLocks noGrp="1"/>
          </p:cNvSpPr>
          <p:nvPr>
            <p:ph idx="1"/>
          </p:nvPr>
        </p:nvSpPr>
        <p:spPr>
          <a:xfrm>
            <a:off x="155575" y="1431925"/>
            <a:ext cx="8988425" cy="2727325"/>
          </a:xfrm>
        </p:spPr>
        <p:txBody>
          <a:bodyPr vert="horz" wrap="square" lIns="92075" tIns="46038" rIns="92075" bIns="46038" anchor="t" anchorCtr="0"/>
          <a:lstStyle/>
          <a:p>
            <a:pPr marL="0" indent="0" eaLnBrk="1" hangingPunct="1">
              <a:buSzPct val="75000"/>
              <a:buFont typeface="Monotype Sorts" pitchFamily="2" charset="2"/>
              <a:buNone/>
            </a:pPr>
            <a:r>
              <a:rPr lang="en-US" altLang="zh-CN" kern="1200" dirty="0">
                <a:latin typeface="+mn-lt"/>
                <a:ea typeface="宋体" panose="02010600030101010101" pitchFamily="2" charset="-122"/>
                <a:cs typeface="+mn-cs"/>
              </a:rPr>
              <a:t>合成</a:t>
            </a:r>
            <a:r>
              <a:rPr lang="zh-CN" altLang="en-US" kern="1200" dirty="0">
                <a:latin typeface="+mn-lt"/>
                <a:ea typeface="宋体" panose="02010600030101010101" pitchFamily="2" charset="-122"/>
                <a:cs typeface="+mn-cs"/>
              </a:rPr>
              <a:t>是一种特殊的聚集关系。聚集建模是</a:t>
            </a:r>
            <a:r>
              <a:rPr lang="en-US" altLang="zh-CN" kern="1200" dirty="0">
                <a:latin typeface="+mn-lt"/>
                <a:ea typeface="宋体" panose="02010600030101010101" pitchFamily="2" charset="-122"/>
                <a:cs typeface="+mn-cs"/>
              </a:rPr>
              <a:t>has-a</a:t>
            </a:r>
            <a:r>
              <a:rPr lang="zh-CN" altLang="en-US" kern="1200" dirty="0">
                <a:latin typeface="+mn-lt"/>
                <a:ea typeface="宋体" panose="02010600030101010101" pitchFamily="2" charset="-122"/>
                <a:cs typeface="+mn-cs"/>
              </a:rPr>
              <a:t>关系，代表了两个对象之间的归属关系。所有者对象称为聚集对象，它的类称为聚集类</a:t>
            </a:r>
            <a:r>
              <a:rPr lang="en-US" altLang="zh-CN" kern="1200" dirty="0">
                <a:latin typeface="+mn-lt"/>
                <a:ea typeface="宋体" panose="02010600030101010101" pitchFamily="2" charset="-122"/>
                <a:cs typeface="+mn-cs"/>
              </a:rPr>
              <a:t>(</a:t>
            </a:r>
            <a:r>
              <a:rPr lang="en-US" altLang="en-US" i="1" kern="1200" dirty="0">
                <a:latin typeface="+mn-lt"/>
                <a:ea typeface="+mn-ea"/>
                <a:cs typeface="+mn-cs"/>
              </a:rPr>
              <a:t>aggregating class</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。而从属对象称为被聚集对象，它的类称为被聚集类</a:t>
            </a:r>
            <a:r>
              <a:rPr lang="en-US" altLang="zh-CN" kern="1200" dirty="0">
                <a:latin typeface="+mn-lt"/>
                <a:ea typeface="宋体" panose="02010600030101010101" pitchFamily="2" charset="-122"/>
                <a:cs typeface="+mn-cs"/>
              </a:rPr>
              <a:t>(</a:t>
            </a:r>
            <a:r>
              <a:rPr lang="en-US" altLang="en-US" i="1" kern="1200" dirty="0">
                <a:latin typeface="+mn-lt"/>
                <a:ea typeface="+mn-ea"/>
                <a:cs typeface="+mn-cs"/>
              </a:rPr>
              <a:t>aggregated class</a:t>
            </a:r>
            <a:r>
              <a:rPr lang="en-US" altLang="zh-CN" kern="1200" dirty="0">
                <a:latin typeface="+mn-lt"/>
                <a:ea typeface="宋体" panose="02010600030101010101" pitchFamily="2" charset="-122"/>
                <a:cs typeface="+mn-cs"/>
              </a:rPr>
              <a:t>)</a:t>
            </a:r>
            <a:r>
              <a:rPr lang="zh-CN" altLang="en-US" kern="1200" dirty="0">
                <a:latin typeface="+mn-lt"/>
                <a:ea typeface="宋体" panose="02010600030101010101" pitchFamily="2" charset="-122"/>
                <a:cs typeface="+mn-cs"/>
              </a:rPr>
              <a:t>。</a:t>
            </a:r>
            <a:endParaRPr lang="en-US" altLang="en-US" kern="1200" dirty="0">
              <a:latin typeface="+mn-lt"/>
              <a:ea typeface="+mn-ea"/>
              <a:cs typeface="+mn-cs"/>
            </a:endParaRPr>
          </a:p>
        </p:txBody>
      </p:sp>
      <p:sp>
        <p:nvSpPr>
          <p:cNvPr id="3789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7</a:t>
            </a:fld>
            <a:endParaRPr lang="en-US" altLang="en-US" sz="1400" dirty="0">
              <a:ea typeface="宋体" panose="02010600030101010101" pitchFamily="2" charset="-122"/>
            </a:endParaRPr>
          </a:p>
        </p:txBody>
      </p:sp>
      <p:sp>
        <p:nvSpPr>
          <p:cNvPr id="37893" name="Rectangle 4"/>
          <p:cNvSpPr/>
          <p:nvPr/>
        </p:nvSpPr>
        <p:spPr>
          <a:xfrm>
            <a:off x="0" y="300196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pic>
        <p:nvPicPr>
          <p:cNvPr id="37894" name="Picture 7"/>
          <p:cNvPicPr>
            <a:picLocks noChangeAspect="1"/>
          </p:cNvPicPr>
          <p:nvPr/>
        </p:nvPicPr>
        <p:blipFill>
          <a:blip r:embed="rId3"/>
          <a:stretch>
            <a:fillRect/>
          </a:stretch>
        </p:blipFill>
        <p:spPr>
          <a:xfrm>
            <a:off x="141288" y="4389438"/>
            <a:ext cx="8840787" cy="1182687"/>
          </a:xfrm>
          <a:prstGeom prst="rect">
            <a:avLst/>
          </a:prstGeom>
          <a:noFill/>
          <a:ln w="12700">
            <a:noFill/>
          </a:ln>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9" name="Rectangle 2"/>
          <p:cNvSpPr>
            <a:spLocks noGrp="1"/>
          </p:cNvSpPr>
          <p:nvPr>
            <p:ph type="title"/>
          </p:nvPr>
        </p:nvSpPr>
        <p:spPr>
          <a:xfrm>
            <a:off x="685800" y="228600"/>
            <a:ext cx="7772400" cy="85725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类表示</a:t>
            </a:r>
          </a:p>
        </p:txBody>
      </p:sp>
      <p:sp>
        <p:nvSpPr>
          <p:cNvPr id="4100" name="Rectangle 3"/>
          <p:cNvSpPr>
            <a:spLocks noGrp="1"/>
          </p:cNvSpPr>
          <p:nvPr>
            <p:ph idx="1"/>
          </p:nvPr>
        </p:nvSpPr>
        <p:spPr>
          <a:xfrm>
            <a:off x="231775" y="1277938"/>
            <a:ext cx="8680450" cy="1420812"/>
          </a:xfrm>
        </p:spPr>
        <p:txBody>
          <a:bodyPr vert="horz" wrap="square" lIns="92075" tIns="46038" rIns="92075" bIns="46038" anchor="t" anchorCtr="0"/>
          <a:lstStyle/>
          <a:p>
            <a:pPr marL="0" indent="0" eaLnBrk="1" hangingPunct="1">
              <a:buSzPct val="75000"/>
              <a:buFont typeface="Monotype Sorts" pitchFamily="2" charset="2"/>
              <a:buNone/>
            </a:pPr>
            <a:r>
              <a:rPr lang="en-US" altLang="zh-CN" kern="1200" dirty="0">
                <a:latin typeface="+mn-lt"/>
                <a:ea typeface="宋体" panose="02010600030101010101" pitchFamily="2" charset="-122"/>
                <a:cs typeface="+mn-cs"/>
              </a:rPr>
              <a:t>聚集</a:t>
            </a:r>
            <a:r>
              <a:rPr lang="zh-CN" altLang="en-US" kern="1200" dirty="0">
                <a:latin typeface="+mn-lt"/>
                <a:ea typeface="宋体" panose="02010600030101010101" pitchFamily="2" charset="-122"/>
                <a:cs typeface="+mn-cs"/>
              </a:rPr>
              <a:t>关系通常被表示为聚集类中的一个数据域。例如，图</a:t>
            </a:r>
            <a:r>
              <a:rPr lang="en-US" altLang="zh-CN" kern="1200" dirty="0">
                <a:latin typeface="+mn-lt"/>
                <a:ea typeface="宋体" panose="02010600030101010101" pitchFamily="2" charset="-122"/>
                <a:cs typeface="+mn-cs"/>
              </a:rPr>
              <a:t>10-6</a:t>
            </a:r>
            <a:r>
              <a:rPr lang="zh-CN" altLang="en-US" kern="1200" dirty="0">
                <a:latin typeface="+mn-lt"/>
                <a:ea typeface="宋体" panose="02010600030101010101" pitchFamily="2" charset="-122"/>
                <a:cs typeface="+mn-cs"/>
              </a:rPr>
              <a:t>中的关系可以如下：</a:t>
            </a:r>
            <a:endParaRPr lang="en-US" altLang="en-US" kern="1200" dirty="0">
              <a:latin typeface="+mn-lt"/>
              <a:ea typeface="+mn-ea"/>
              <a:cs typeface="+mn-cs"/>
            </a:endParaRPr>
          </a:p>
        </p:txBody>
      </p:sp>
      <p:sp>
        <p:nvSpPr>
          <p:cNvPr id="410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8</a:t>
            </a:fld>
            <a:endParaRPr lang="en-US" altLang="en-US" sz="1400" dirty="0">
              <a:ea typeface="宋体" panose="02010600030101010101" pitchFamily="2" charset="-122"/>
            </a:endParaRPr>
          </a:p>
        </p:txBody>
      </p:sp>
      <p:sp>
        <p:nvSpPr>
          <p:cNvPr id="4102" name="Rectangle 4"/>
          <p:cNvSpPr/>
          <p:nvPr/>
        </p:nvSpPr>
        <p:spPr>
          <a:xfrm>
            <a:off x="0" y="2598738"/>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4098" name="Object 6"/>
          <p:cNvGraphicFramePr>
            <a:graphicFrameLocks noChangeAspect="1"/>
          </p:cNvGraphicFramePr>
          <p:nvPr/>
        </p:nvGraphicFramePr>
        <p:xfrm>
          <a:off x="155575" y="2890838"/>
          <a:ext cx="8832850" cy="2371725"/>
        </p:xfrm>
        <a:graphic>
          <a:graphicData uri="http://schemas.openxmlformats.org/presentationml/2006/ole">
            <mc:AlternateContent xmlns:mc="http://schemas.openxmlformats.org/markup-compatibility/2006">
              <mc:Choice xmlns:v="urn:schemas-microsoft-com:vml" Requires="v">
                <p:oleObj r:id="rId2" imgW="5283200" imgH="1422400" progId="Word.Picture.8">
                  <p:embed/>
                </p:oleObj>
              </mc:Choice>
              <mc:Fallback>
                <p:oleObj r:id="rId2" imgW="5283200" imgH="1422400" progId="Word.Picture.8">
                  <p:embed/>
                  <p:pic>
                    <p:nvPicPr>
                      <p:cNvPr id="0" name="图片 3075"/>
                      <p:cNvPicPr/>
                      <p:nvPr/>
                    </p:nvPicPr>
                    <p:blipFill>
                      <a:blip r:embed="rId3"/>
                      <a:stretch>
                        <a:fillRect/>
                      </a:stretch>
                    </p:blipFill>
                    <p:spPr>
                      <a:xfrm>
                        <a:off x="155575" y="2890838"/>
                        <a:ext cx="8832850" cy="2371725"/>
                      </a:xfrm>
                      <a:prstGeom prst="rect">
                        <a:avLst/>
                      </a:prstGeom>
                      <a:noFill/>
                      <a:ln w="38100">
                        <a:noFill/>
                        <a:miter/>
                      </a:ln>
                    </p:spPr>
                  </p:pic>
                </p:oleObj>
              </mc:Fallback>
            </mc:AlternateContent>
          </a:graphicData>
        </a:graphic>
      </p:graphicFrame>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Rectangle 2"/>
          <p:cNvSpPr>
            <a:spLocks noGrp="1"/>
          </p:cNvSpPr>
          <p:nvPr>
            <p:ph type="title"/>
          </p:nvPr>
        </p:nvSpPr>
        <p:spPr>
          <a:xfrm>
            <a:off x="685800" y="0"/>
            <a:ext cx="7772400" cy="142875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聚集或合成</a:t>
            </a:r>
            <a:r>
              <a:rPr lang="en-US" altLang="en-US" kern="1200" dirty="0">
                <a:latin typeface="Courier New" panose="02070309020205020404" pitchFamily="49" charset="0"/>
                <a:ea typeface="宋体" panose="02010600030101010101" pitchFamily="2" charset="-122"/>
                <a:cs typeface="+mj-cs"/>
              </a:rPr>
              <a:t> </a:t>
            </a:r>
          </a:p>
        </p:txBody>
      </p:sp>
      <p:sp>
        <p:nvSpPr>
          <p:cNvPr id="38915" name="Rectangle 3"/>
          <p:cNvSpPr>
            <a:spLocks noGrp="1"/>
          </p:cNvSpPr>
          <p:nvPr>
            <p:ph idx="1"/>
          </p:nvPr>
        </p:nvSpPr>
        <p:spPr>
          <a:xfrm>
            <a:off x="685800" y="1371600"/>
            <a:ext cx="7956550" cy="4114800"/>
          </a:xfrm>
        </p:spPr>
        <p:txBody>
          <a:bodyPr vert="horz" wrap="square" lIns="92075" tIns="46038" rIns="92075" bIns="46038" anchor="t" anchorCtr="0"/>
          <a:lstStyle/>
          <a:p>
            <a:pPr marL="0" indent="0" eaLnBrk="1" hangingPunct="1">
              <a:buSzPct val="75000"/>
              <a:buFont typeface="Monotype Sorts" pitchFamily="2" charset="2"/>
              <a:buNone/>
            </a:pPr>
            <a:r>
              <a:rPr lang="en-US" altLang="zh-CN" kern="1200" dirty="0">
                <a:latin typeface="+mn-lt"/>
                <a:ea typeface="宋体" panose="02010600030101010101" pitchFamily="2" charset="-122"/>
                <a:cs typeface="+mn-cs"/>
              </a:rPr>
              <a:t>由于</a:t>
            </a:r>
            <a:r>
              <a:rPr lang="zh-CN" altLang="en-US" kern="1200" dirty="0">
                <a:latin typeface="+mn-lt"/>
                <a:ea typeface="宋体" panose="02010600030101010101" pitchFamily="2" charset="-122"/>
                <a:cs typeface="+mn-cs"/>
              </a:rPr>
              <a:t>聚集和合成关系都以同样的方式用类来表示，许多文档不区分它们，将两者都称为组合。</a:t>
            </a:r>
            <a:endParaRPr lang="en-US" altLang="en-US" kern="1200" dirty="0">
              <a:latin typeface="+mn-lt"/>
              <a:ea typeface="+mn-ea"/>
              <a:cs typeface="+mn-cs"/>
            </a:endParaRPr>
          </a:p>
        </p:txBody>
      </p:sp>
      <p:sp>
        <p:nvSpPr>
          <p:cNvPr id="3891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9</a:t>
            </a:fld>
            <a:endParaRPr lang="en-US" altLang="en-US" sz="1400" dirty="0">
              <a:ea typeface="宋体" panose="02010600030101010101" pitchFamily="2" charset="-122"/>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3" name="Rectangle 2"/>
          <p:cNvSpPr>
            <a:spLocks noGrp="1"/>
          </p:cNvSpPr>
          <p:nvPr>
            <p:ph type="title"/>
          </p:nvPr>
        </p:nvSpPr>
        <p:spPr>
          <a:xfrm>
            <a:off x="0" y="152400"/>
            <a:ext cx="8915400" cy="838200"/>
          </a:xfrm>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同类</a:t>
            </a:r>
            <a:r>
              <a:rPr lang="zh-CN" altLang="en-US" kern="1200" dirty="0">
                <a:latin typeface="Courier New" panose="02070309020205020404" pitchFamily="49" charset="0"/>
                <a:ea typeface="宋体" panose="02010600030101010101" pitchFamily="2" charset="-122"/>
                <a:cs typeface="+mj-cs"/>
              </a:rPr>
              <a:t>中的聚集</a:t>
            </a:r>
            <a:endParaRPr lang="en-US"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5124" name="Rectangle 3"/>
          <p:cNvSpPr>
            <a:spLocks noGrp="1"/>
          </p:cNvSpPr>
          <p:nvPr>
            <p:ph idx="1"/>
          </p:nvPr>
        </p:nvSpPr>
        <p:spPr>
          <a:xfrm>
            <a:off x="155575" y="1047750"/>
            <a:ext cx="8763000" cy="1219200"/>
          </a:xfrm>
        </p:spPr>
        <p:txBody>
          <a:bodyPr vert="horz" wrap="square" lIns="92075" tIns="46038" rIns="92075" bIns="46038" anchor="t" anchorCtr="0"/>
          <a:lstStyle/>
          <a:p>
            <a:pPr marL="0" indent="0" defTabSz="914400" eaLnBrk="1" hangingPunct="1">
              <a:lnSpc>
                <a:spcPct val="120000"/>
              </a:lnSpc>
              <a:buSzPct val="75000"/>
              <a:buFont typeface="Monotype Sorts" pitchFamily="2" charset="2"/>
              <a:buNone/>
              <a:tabLst>
                <a:tab pos="0" algn="l"/>
              </a:tabLst>
            </a:pPr>
            <a:r>
              <a:rPr lang="en-US" altLang="zh-CN" sz="2800" kern="1200" dirty="0">
                <a:latin typeface="+mn-lt"/>
                <a:ea typeface="宋体" panose="02010600030101010101" pitchFamily="2" charset="-122"/>
                <a:cs typeface="+mn-cs"/>
              </a:rPr>
              <a:t>聚集</a:t>
            </a:r>
            <a:r>
              <a:rPr lang="zh-CN" altLang="en-US" sz="2800" kern="1200" dirty="0">
                <a:latin typeface="+mn-lt"/>
                <a:ea typeface="宋体" panose="02010600030101010101" pitchFamily="2" charset="-122"/>
                <a:cs typeface="+mn-cs"/>
              </a:rPr>
              <a:t>可以存在于同一类的对象间，例如，</a:t>
            </a:r>
            <a:r>
              <a:rPr lang="en-US" altLang="zh-CN" sz="2800" kern="1200" dirty="0">
                <a:latin typeface="+mn-lt"/>
                <a:ea typeface="宋体" panose="02010600030101010101" pitchFamily="2" charset="-122"/>
                <a:cs typeface="+mn-cs"/>
              </a:rPr>
              <a:t>person</a:t>
            </a:r>
            <a:r>
              <a:rPr lang="zh-CN" altLang="en-US" sz="2800" kern="1200" dirty="0">
                <a:latin typeface="+mn-lt"/>
                <a:ea typeface="宋体" panose="02010600030101010101" pitchFamily="2" charset="-122"/>
                <a:cs typeface="+mn-cs"/>
              </a:rPr>
              <a:t>类有一个该类的</a:t>
            </a:r>
            <a:r>
              <a:rPr lang="en-US" altLang="en-US" sz="2800" kern="1200" dirty="0">
                <a:latin typeface="+mn-lt"/>
                <a:ea typeface="+mn-ea"/>
                <a:cs typeface="+mn-cs"/>
              </a:rPr>
              <a:t>supervisor</a:t>
            </a:r>
            <a:r>
              <a:rPr lang="zh-CN" altLang="en-US" sz="2800" kern="1200" dirty="0">
                <a:latin typeface="+mn-lt"/>
                <a:ea typeface="宋体" panose="02010600030101010101" pitchFamily="2" charset="-122"/>
                <a:cs typeface="+mn-cs"/>
              </a:rPr>
              <a:t> 成员。</a:t>
            </a:r>
            <a:endParaRPr lang="en-US" altLang="en-US" sz="2800" kern="1200" dirty="0">
              <a:latin typeface="+mn-lt"/>
              <a:ea typeface="+mn-ea"/>
              <a:cs typeface="+mn-cs"/>
            </a:endParaRPr>
          </a:p>
        </p:txBody>
      </p:sp>
      <p:sp>
        <p:nvSpPr>
          <p:cNvPr id="5125"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10</a:t>
            </a:fld>
            <a:endParaRPr lang="en-US" altLang="en-US" sz="1400" dirty="0">
              <a:ea typeface="宋体" panose="02010600030101010101" pitchFamily="2" charset="-122"/>
            </a:endParaRPr>
          </a:p>
        </p:txBody>
      </p:sp>
      <p:sp>
        <p:nvSpPr>
          <p:cNvPr id="5126" name="Rectangle 4"/>
          <p:cNvSpPr/>
          <p:nvPr/>
        </p:nvSpPr>
        <p:spPr>
          <a:xfrm>
            <a:off x="1905000" y="2590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127" name="Rectangle 5"/>
          <p:cNvSpPr/>
          <p:nvPr/>
        </p:nvSpPr>
        <p:spPr>
          <a:xfrm>
            <a:off x="1905000" y="26289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128" name="Rectangle 6"/>
          <p:cNvSpPr/>
          <p:nvPr/>
        </p:nvSpPr>
        <p:spPr>
          <a:xfrm>
            <a:off x="1905000" y="2590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129" name="Rectangle 7"/>
          <p:cNvSpPr/>
          <p:nvPr/>
        </p:nvSpPr>
        <p:spPr>
          <a:xfrm>
            <a:off x="1905000" y="2590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130" name="Rectangle 8"/>
          <p:cNvSpPr/>
          <p:nvPr/>
        </p:nvSpPr>
        <p:spPr>
          <a:xfrm>
            <a:off x="1905000" y="2590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5131" name="Rectangle 9"/>
          <p:cNvSpPr/>
          <p:nvPr/>
        </p:nvSpPr>
        <p:spPr>
          <a:xfrm>
            <a:off x="0" y="28765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3323" name="Object 10"/>
          <p:cNvGraphicFramePr>
            <a:graphicFrameLocks noChangeAspect="1"/>
          </p:cNvGraphicFramePr>
          <p:nvPr/>
        </p:nvGraphicFramePr>
        <p:xfrm>
          <a:off x="269875" y="2238375"/>
          <a:ext cx="5262563" cy="1889125"/>
        </p:xfrm>
        <a:graphic>
          <a:graphicData uri="http://schemas.openxmlformats.org/presentationml/2006/ole">
            <mc:AlternateContent xmlns:mc="http://schemas.openxmlformats.org/markup-compatibility/2006">
              <mc:Choice xmlns:v="urn:schemas-microsoft-com:vml" Requires="v">
                <p:oleObj r:id="rId3" imgW="3075305" imgH="1104900" progId="Word.Picture.8">
                  <p:embed/>
                </p:oleObj>
              </mc:Choice>
              <mc:Fallback>
                <p:oleObj r:id="rId3" imgW="3075305" imgH="1104900" progId="Word.Picture.8">
                  <p:embed/>
                  <p:pic>
                    <p:nvPicPr>
                      <p:cNvPr id="0" name="图片 3079"/>
                      <p:cNvPicPr/>
                      <p:nvPr/>
                    </p:nvPicPr>
                    <p:blipFill>
                      <a:blip r:embed="rId4"/>
                      <a:stretch>
                        <a:fillRect/>
                      </a:stretch>
                    </p:blipFill>
                    <p:spPr>
                      <a:xfrm>
                        <a:off x="269875" y="2238375"/>
                        <a:ext cx="5262563" cy="1889125"/>
                      </a:xfrm>
                      <a:prstGeom prst="rect">
                        <a:avLst/>
                      </a:prstGeom>
                      <a:noFill/>
                      <a:ln w="38100">
                        <a:noFill/>
                        <a:miter/>
                      </a:ln>
                    </p:spPr>
                  </p:pic>
                </p:oleObj>
              </mc:Fallback>
            </mc:AlternateContent>
          </a:graphicData>
        </a:graphic>
      </p:graphicFrame>
      <p:sp>
        <p:nvSpPr>
          <p:cNvPr id="5132" name="Rectangle 11"/>
          <p:cNvSpPr/>
          <p:nvPr/>
        </p:nvSpPr>
        <p:spPr>
          <a:xfrm>
            <a:off x="3151188" y="3967163"/>
            <a:ext cx="5608637" cy="2303462"/>
          </a:xfrm>
          <a:prstGeom prst="rect">
            <a:avLst/>
          </a:prstGeom>
          <a:noFill/>
          <a:ln w="9525">
            <a:noFill/>
          </a:ln>
        </p:spPr>
        <p:txBody>
          <a:bodyPr lIns="92075" tIns="46038" rIns="92075" bIns="46038"/>
          <a:lstStyle/>
          <a:p>
            <a:pPr defTabSz="914400">
              <a:spcBef>
                <a:spcPct val="20000"/>
              </a:spcBef>
              <a:buClr>
                <a:schemeClr val="tx2"/>
              </a:buClr>
              <a:buSzPct val="75000"/>
              <a:buFont typeface="Monotype Sorts" pitchFamily="2" charset="2"/>
              <a:tabLst>
                <a:tab pos="0" algn="l"/>
              </a:tabLst>
            </a:pPr>
            <a:r>
              <a:rPr lang="en-US" altLang="en-US" b="1" dirty="0">
                <a:solidFill>
                  <a:schemeClr val="tx2"/>
                </a:solidFill>
                <a:latin typeface="Times New Roman" panose="02020603050405020304" pitchFamily="18" charset="0"/>
              </a:rPr>
              <a:t>public class</a:t>
            </a:r>
            <a:r>
              <a:rPr lang="en-US" altLang="en-US" dirty="0">
                <a:solidFill>
                  <a:schemeClr val="tx2"/>
                </a:solidFill>
                <a:latin typeface="Times New Roman" panose="02020603050405020304" pitchFamily="18" charset="0"/>
              </a:rPr>
              <a:t> Person {  </a:t>
            </a:r>
            <a:endParaRPr lang="en-US" altLang="en-US" b="1" dirty="0">
              <a:solidFill>
                <a:schemeClr val="tx2"/>
              </a:solidFill>
              <a:latin typeface="Times New Roman" panose="02020603050405020304" pitchFamily="18" charset="0"/>
            </a:endParaRPr>
          </a:p>
          <a:p>
            <a:pPr defTabSz="914400">
              <a:spcBef>
                <a:spcPct val="20000"/>
              </a:spcBef>
              <a:buClr>
                <a:schemeClr val="tx2"/>
              </a:buClr>
              <a:buSzPct val="75000"/>
              <a:buFont typeface="Monotype Sorts" pitchFamily="2" charset="2"/>
              <a:tabLst>
                <a:tab pos="0" algn="l"/>
              </a:tabLst>
            </a:pPr>
            <a:r>
              <a:rPr lang="en-US" altLang="en-US" b="1" dirty="0">
                <a:solidFill>
                  <a:schemeClr val="tx2"/>
                </a:solidFill>
                <a:latin typeface="Times New Roman" panose="02020603050405020304" pitchFamily="18" charset="0"/>
              </a:rPr>
              <a:t>  </a:t>
            </a:r>
            <a:r>
              <a:rPr lang="en-US" altLang="en-US" dirty="0">
                <a:solidFill>
                  <a:schemeClr val="tx2"/>
                </a:solidFill>
                <a:latin typeface="Times New Roman" panose="02020603050405020304" pitchFamily="18" charset="0"/>
              </a:rPr>
              <a:t>// The type for the data is the class itself</a:t>
            </a:r>
            <a:endParaRPr lang="en-US" altLang="en-US" b="1" dirty="0">
              <a:solidFill>
                <a:schemeClr val="tx2"/>
              </a:solidFill>
              <a:latin typeface="Times New Roman" panose="02020603050405020304" pitchFamily="18" charset="0"/>
            </a:endParaRPr>
          </a:p>
          <a:p>
            <a:pPr defTabSz="914400">
              <a:spcBef>
                <a:spcPct val="20000"/>
              </a:spcBef>
              <a:buClr>
                <a:schemeClr val="tx2"/>
              </a:buClr>
              <a:buSzPct val="75000"/>
              <a:buFont typeface="Monotype Sorts" pitchFamily="2" charset="2"/>
              <a:tabLst>
                <a:tab pos="0" algn="l"/>
              </a:tabLst>
            </a:pPr>
            <a:r>
              <a:rPr lang="en-US" altLang="en-US" b="1" dirty="0">
                <a:solidFill>
                  <a:schemeClr val="tx2"/>
                </a:solidFill>
                <a:latin typeface="Times New Roman" panose="02020603050405020304" pitchFamily="18" charset="0"/>
              </a:rPr>
              <a:t>  private </a:t>
            </a:r>
            <a:r>
              <a:rPr lang="en-US" altLang="en-US" dirty="0">
                <a:solidFill>
                  <a:schemeClr val="tx2"/>
                </a:solidFill>
                <a:latin typeface="Times New Roman" panose="02020603050405020304" pitchFamily="18" charset="0"/>
              </a:rPr>
              <a:t>Person supervisor;  </a:t>
            </a:r>
          </a:p>
          <a:p>
            <a:pPr defTabSz="914400">
              <a:spcBef>
                <a:spcPct val="20000"/>
              </a:spcBef>
              <a:buClr>
                <a:schemeClr val="tx2"/>
              </a:buClr>
              <a:buSzPct val="75000"/>
              <a:buFont typeface="Monotype Sorts" pitchFamily="2" charset="2"/>
              <a:tabLst>
                <a:tab pos="0" algn="l"/>
              </a:tabLst>
            </a:pPr>
            <a:r>
              <a:rPr lang="en-US" altLang="en-US" dirty="0">
                <a:solidFill>
                  <a:schemeClr val="tx2"/>
                </a:solidFill>
                <a:latin typeface="Times New Roman" panose="02020603050405020304" pitchFamily="18" charset="0"/>
              </a:rPr>
              <a:t>  ...</a:t>
            </a:r>
          </a:p>
          <a:p>
            <a:pPr defTabSz="914400">
              <a:spcBef>
                <a:spcPct val="20000"/>
              </a:spcBef>
              <a:buClr>
                <a:schemeClr val="tx2"/>
              </a:buClr>
              <a:buSzPct val="75000"/>
              <a:buFont typeface="Monotype Sorts" pitchFamily="2" charset="2"/>
              <a:tabLst>
                <a:tab pos="0" algn="l"/>
              </a:tabLst>
            </a:pPr>
            <a:r>
              <a:rPr lang="en-US" altLang="en-US" dirty="0">
                <a:solidFill>
                  <a:schemeClr val="tx2"/>
                </a:solidFill>
                <a:latin typeface="Times New Roman" panose="02020603050405020304" pitchFamily="18" charset="0"/>
              </a:rPr>
              <a:t>}</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8" name="Rectangle 2"/>
          <p:cNvSpPr>
            <a:spLocks noGrp="1"/>
          </p:cNvSpPr>
          <p:nvPr>
            <p:ph type="title"/>
          </p:nvPr>
        </p:nvSpPr>
        <p:spPr>
          <a:xfrm>
            <a:off x="0" y="152400"/>
            <a:ext cx="8915400" cy="8382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同类中的聚集</a:t>
            </a:r>
            <a:endParaRPr lang="zh-CN"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6149" name="Rectangle 3"/>
          <p:cNvSpPr>
            <a:spLocks noGrp="1"/>
          </p:cNvSpPr>
          <p:nvPr>
            <p:ph idx="1"/>
          </p:nvPr>
        </p:nvSpPr>
        <p:spPr>
          <a:xfrm>
            <a:off x="155575" y="1047750"/>
            <a:ext cx="8763000" cy="1219200"/>
          </a:xfrm>
        </p:spPr>
        <p:txBody>
          <a:bodyPr vert="horz" wrap="square" lIns="92075" tIns="46038" rIns="92075" bIns="46038" anchor="t" anchorCtr="0"/>
          <a:lstStyle/>
          <a:p>
            <a:pPr marL="0" indent="0" defTabSz="914400" eaLnBrk="1" hangingPunct="1">
              <a:lnSpc>
                <a:spcPct val="120000"/>
              </a:lnSpc>
              <a:buSzPct val="75000"/>
              <a:buFont typeface="Monotype Sorts" pitchFamily="2" charset="2"/>
              <a:buNone/>
              <a:tabLst>
                <a:tab pos="0" algn="l"/>
              </a:tabLst>
            </a:pPr>
            <a:r>
              <a:rPr lang="en-US" altLang="zh-CN" kern="1200" dirty="0">
                <a:latin typeface="+mn-lt"/>
                <a:ea typeface="宋体" panose="02010600030101010101" pitchFamily="2" charset="-122"/>
                <a:cs typeface="+mn-cs"/>
              </a:rPr>
              <a:t>如果person</a:t>
            </a:r>
            <a:r>
              <a:rPr lang="zh-CN" altLang="en-US" kern="1200" dirty="0">
                <a:latin typeface="+mn-lt"/>
                <a:ea typeface="宋体" panose="02010600030101010101" pitchFamily="2" charset="-122"/>
                <a:cs typeface="+mn-cs"/>
              </a:rPr>
              <a:t>类有几个该类的</a:t>
            </a:r>
            <a:r>
              <a:rPr lang="en-US" altLang="en-US" kern="1200" dirty="0">
                <a:latin typeface="+mn-lt"/>
                <a:ea typeface="+mn-ea"/>
                <a:cs typeface="+mn-cs"/>
              </a:rPr>
              <a:t>supervisors</a:t>
            </a:r>
            <a:r>
              <a:rPr lang="en-US" altLang="zh-CN" kern="1200" dirty="0">
                <a:latin typeface="+mn-lt"/>
                <a:ea typeface="宋体" panose="02010600030101010101" pitchFamily="2" charset="-122"/>
                <a:cs typeface="+mn-cs"/>
              </a:rPr>
              <a:t>成员</a:t>
            </a:r>
            <a:r>
              <a:rPr lang="zh-CN" altLang="en-US" kern="1200" dirty="0">
                <a:latin typeface="+mn-lt"/>
                <a:ea typeface="宋体" panose="02010600030101010101" pitchFamily="2" charset="-122"/>
                <a:cs typeface="+mn-cs"/>
              </a:rPr>
              <a:t>呢</a:t>
            </a:r>
            <a:r>
              <a:rPr lang="en-US" altLang="en-US" kern="1200" dirty="0">
                <a:latin typeface="+mn-lt"/>
                <a:ea typeface="+mn-ea"/>
                <a:cs typeface="+mn-cs"/>
              </a:rPr>
              <a:t>? </a:t>
            </a:r>
          </a:p>
        </p:txBody>
      </p:sp>
      <p:sp>
        <p:nvSpPr>
          <p:cNvPr id="615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11</a:t>
            </a:fld>
            <a:endParaRPr lang="en-US" altLang="en-US" sz="1400" dirty="0">
              <a:ea typeface="宋体" panose="02010600030101010101" pitchFamily="2" charset="-122"/>
            </a:endParaRPr>
          </a:p>
        </p:txBody>
      </p:sp>
      <p:sp>
        <p:nvSpPr>
          <p:cNvPr id="6151" name="Rectangle 4"/>
          <p:cNvSpPr/>
          <p:nvPr/>
        </p:nvSpPr>
        <p:spPr>
          <a:xfrm>
            <a:off x="1905000" y="2590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152" name="Rectangle 5"/>
          <p:cNvSpPr/>
          <p:nvPr/>
        </p:nvSpPr>
        <p:spPr>
          <a:xfrm>
            <a:off x="1905000" y="26289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153" name="Rectangle 6"/>
          <p:cNvSpPr/>
          <p:nvPr/>
        </p:nvSpPr>
        <p:spPr>
          <a:xfrm>
            <a:off x="1905000" y="2590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154" name="Rectangle 7"/>
          <p:cNvSpPr/>
          <p:nvPr/>
        </p:nvSpPr>
        <p:spPr>
          <a:xfrm>
            <a:off x="1905000" y="2590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155" name="Rectangle 8"/>
          <p:cNvSpPr/>
          <p:nvPr/>
        </p:nvSpPr>
        <p:spPr>
          <a:xfrm>
            <a:off x="1905000" y="25908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156" name="Rectangle 13"/>
          <p:cNvSpPr/>
          <p:nvPr/>
        </p:nvSpPr>
        <p:spPr>
          <a:xfrm>
            <a:off x="0" y="2995613"/>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4347" name="Object 12"/>
          <p:cNvGraphicFramePr>
            <a:graphicFrameLocks noChangeAspect="1"/>
          </p:cNvGraphicFramePr>
          <p:nvPr/>
        </p:nvGraphicFramePr>
        <p:xfrm>
          <a:off x="423863" y="2122488"/>
          <a:ext cx="4686300" cy="1517650"/>
        </p:xfrm>
        <a:graphic>
          <a:graphicData uri="http://schemas.openxmlformats.org/presentationml/2006/ole">
            <mc:AlternateContent xmlns:mc="http://schemas.openxmlformats.org/markup-compatibility/2006">
              <mc:Choice xmlns:v="urn:schemas-microsoft-com:vml" Requires="v">
                <p:oleObj r:id="rId3" imgW="2679065" imgH="864235" progId="Word.Picture.8">
                  <p:embed/>
                </p:oleObj>
              </mc:Choice>
              <mc:Fallback>
                <p:oleObj r:id="rId3" imgW="2679065" imgH="864235" progId="Word.Picture.8">
                  <p:embed/>
                  <p:pic>
                    <p:nvPicPr>
                      <p:cNvPr id="0" name="图片 3075"/>
                      <p:cNvPicPr/>
                      <p:nvPr/>
                    </p:nvPicPr>
                    <p:blipFill>
                      <a:blip r:embed="rId4"/>
                      <a:stretch>
                        <a:fillRect/>
                      </a:stretch>
                    </p:blipFill>
                    <p:spPr>
                      <a:xfrm>
                        <a:off x="423863" y="2122488"/>
                        <a:ext cx="4686300" cy="1517650"/>
                      </a:xfrm>
                      <a:prstGeom prst="rect">
                        <a:avLst/>
                      </a:prstGeom>
                      <a:noFill/>
                      <a:ln w="38100">
                        <a:noFill/>
                        <a:miter/>
                      </a:ln>
                    </p:spPr>
                  </p:pic>
                </p:oleObj>
              </mc:Fallback>
            </mc:AlternateContent>
          </a:graphicData>
        </a:graphic>
      </p:graphicFrame>
      <p:sp>
        <p:nvSpPr>
          <p:cNvPr id="6157" name="Rectangle 15"/>
          <p:cNvSpPr/>
          <p:nvPr/>
        </p:nvSpPr>
        <p:spPr>
          <a:xfrm>
            <a:off x="0" y="3081338"/>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4349" name="Object 14"/>
          <p:cNvGraphicFramePr>
            <a:graphicFrameLocks noChangeAspect="1"/>
          </p:cNvGraphicFramePr>
          <p:nvPr/>
        </p:nvGraphicFramePr>
        <p:xfrm>
          <a:off x="4111625" y="4159250"/>
          <a:ext cx="4648200" cy="1444625"/>
        </p:xfrm>
        <a:graphic>
          <a:graphicData uri="http://schemas.openxmlformats.org/presentationml/2006/ole">
            <mc:AlternateContent xmlns:mc="http://schemas.openxmlformats.org/markup-compatibility/2006">
              <mc:Choice xmlns:v="urn:schemas-microsoft-com:vml" Requires="v">
                <p:oleObj r:id="rId5" imgW="2342515" imgH="601345" progId="Word.Picture.8">
                  <p:embed/>
                </p:oleObj>
              </mc:Choice>
              <mc:Fallback>
                <p:oleObj r:id="rId5" imgW="2342515" imgH="601345" progId="Word.Picture.8">
                  <p:embed/>
                  <p:pic>
                    <p:nvPicPr>
                      <p:cNvPr id="0" name="图片 3076"/>
                      <p:cNvPicPr/>
                      <p:nvPr/>
                    </p:nvPicPr>
                    <p:blipFill>
                      <a:blip r:embed="rId6"/>
                      <a:stretch>
                        <a:fillRect/>
                      </a:stretch>
                    </p:blipFill>
                    <p:spPr>
                      <a:xfrm>
                        <a:off x="4111625" y="4159250"/>
                        <a:ext cx="4648200" cy="1444625"/>
                      </a:xfrm>
                      <a:prstGeom prst="rect">
                        <a:avLst/>
                      </a:prstGeom>
                      <a:noFill/>
                      <a:ln w="38100">
                        <a:noFill/>
                        <a:miter/>
                      </a:ln>
                    </p:spPr>
                  </p:pic>
                </p:oleObj>
              </mc:Fallback>
            </mc:AlternateContent>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1" name="Rectangle 2"/>
          <p:cNvSpPr>
            <a:spLocks noGrp="1"/>
          </p:cNvSpPr>
          <p:nvPr>
            <p:ph type="title"/>
          </p:nvPr>
        </p:nvSpPr>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学习</a:t>
            </a:r>
            <a:r>
              <a:rPr lang="zh-CN" altLang="en-US" kern="1200" dirty="0">
                <a:latin typeface="Courier New" panose="02070309020205020404" pitchFamily="49" charset="0"/>
                <a:ea typeface="宋体" panose="02010600030101010101" pitchFamily="2" charset="-122"/>
                <a:cs typeface="+mj-cs"/>
              </a:rPr>
              <a:t>示例：</a:t>
            </a:r>
            <a:r>
              <a:rPr lang="en-US" altLang="en-US" kern="1200" dirty="0">
                <a:latin typeface="Courier New" panose="02070309020205020404" pitchFamily="49" charset="0"/>
                <a:ea typeface="宋体" panose="02010600030101010101" pitchFamily="2" charset="-122"/>
                <a:cs typeface="+mj-cs"/>
              </a:rPr>
              <a:t>Course </a:t>
            </a:r>
            <a:r>
              <a:rPr lang="zh-CN" altLang="en-US" kern="1200" dirty="0">
                <a:latin typeface="Courier New" panose="02070309020205020404" pitchFamily="49" charset="0"/>
                <a:ea typeface="宋体" panose="02010600030101010101" pitchFamily="2" charset="-122"/>
                <a:cs typeface="+mj-cs"/>
              </a:rPr>
              <a:t>类</a:t>
            </a:r>
            <a:endParaRPr lang="zh-CN"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7172" name="内容占位符 14"/>
          <p:cNvSpPr>
            <a:spLocks noGrp="1"/>
          </p:cNvSpPr>
          <p:nvPr>
            <p:ph idx="1"/>
          </p:nvPr>
        </p:nvSpPr>
        <p:spPr/>
        <p:txBody>
          <a:bodyPr vert="horz" wrap="square" lIns="92075" tIns="46038" rIns="92075" bIns="46038" anchor="t" anchorCtr="0"/>
          <a:lstStyle/>
          <a:p>
            <a:pPr>
              <a:buSzPct val="75000"/>
            </a:pPr>
            <a:endParaRPr lang="zh-CN" altLang="en-US" kern="1200" dirty="0">
              <a:latin typeface="+mn-lt"/>
              <a:ea typeface="宋体" panose="02010600030101010101" pitchFamily="2" charset="-122"/>
              <a:cs typeface="+mn-cs"/>
            </a:endParaRPr>
          </a:p>
        </p:txBody>
      </p:sp>
      <p:sp>
        <p:nvSpPr>
          <p:cNvPr id="717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12</a:t>
            </a:fld>
            <a:endParaRPr lang="en-US" altLang="en-US" sz="1400" dirty="0">
              <a:ea typeface="宋体" panose="02010600030101010101" pitchFamily="2" charset="-122"/>
            </a:endParaRPr>
          </a:p>
        </p:txBody>
      </p:sp>
      <p:sp>
        <p:nvSpPr>
          <p:cNvPr id="366596" name="AutoShape 4">
            <a:hlinkClick r:id="" action="ppaction://noaction" highlightClick="1"/>
          </p:cNvPr>
          <p:cNvSpPr>
            <a:spLocks noChangeArrowheads="1"/>
          </p:cNvSpPr>
          <p:nvPr/>
        </p:nvSpPr>
        <p:spPr bwMode="auto">
          <a:xfrm>
            <a:off x="4533900" y="5580063"/>
            <a:ext cx="234315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TestCourse</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7175" name="AutoShape 5">
            <a:hlinkClick r:id="rId4" action="ppaction://program"/>
          </p:cNvPr>
          <p:cNvSpPr/>
          <p:nvPr/>
        </p:nvSpPr>
        <p:spPr>
          <a:xfrm>
            <a:off x="6991350" y="5580063"/>
            <a:ext cx="1524000" cy="5334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366598" name="AutoShape 6">
            <a:hlinkClick r:id="" action="ppaction://noaction" highlightClick="1"/>
          </p:cNvPr>
          <p:cNvSpPr>
            <a:spLocks noChangeArrowheads="1"/>
          </p:cNvSpPr>
          <p:nvPr/>
        </p:nvSpPr>
        <p:spPr bwMode="auto">
          <a:xfrm>
            <a:off x="2344738" y="5541963"/>
            <a:ext cx="1287463"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5" action="ppaction://program"/>
              </a:rPr>
              <a:t>Course</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7177" name="Rectangle 8"/>
          <p:cNvSpPr/>
          <p:nvPr/>
        </p:nvSpPr>
        <p:spPr>
          <a:xfrm>
            <a:off x="0" y="18065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7178" name="Rectangle 9"/>
          <p:cNvSpPr/>
          <p:nvPr/>
        </p:nvSpPr>
        <p:spPr>
          <a:xfrm>
            <a:off x="0" y="1806575"/>
            <a:ext cx="9144000" cy="639763"/>
          </a:xfrm>
          <a:prstGeom prst="rect">
            <a:avLst/>
          </a:prstGeom>
          <a:noFill/>
          <a:ln w="12700">
            <a:noFill/>
          </a:ln>
        </p:spPr>
        <p:txBody>
          <a:bodyPr>
            <a:spAutoFit/>
          </a:bodyPr>
          <a:lstStyle/>
          <a:p>
            <a:pPr defTabSz="914400">
              <a:tabLst>
                <a:tab pos="2286000" algn="l"/>
                <a:tab pos="2743200" algn="l"/>
                <a:tab pos="3200400" algn="l"/>
                <a:tab pos="3657600" algn="l"/>
                <a:tab pos="4114800" algn="l"/>
                <a:tab pos="4572000" algn="l"/>
                <a:tab pos="5029200" algn="l"/>
              </a:tabLst>
            </a:pPr>
            <a:r>
              <a:rPr lang="en-US" altLang="en-US" sz="1200" b="1" i="1" dirty="0">
                <a:solidFill>
                  <a:srgbClr val="0000FF"/>
                </a:solidFill>
                <a:latin typeface="Courier" charset="0"/>
                <a:cs typeface="Times New Roman" panose="02020603050405020304" pitchFamily="18" charset="0"/>
              </a:rPr>
              <a:t>	</a:t>
            </a:r>
          </a:p>
          <a:p>
            <a:pPr defTabSz="914400">
              <a:tabLst>
                <a:tab pos="2286000" algn="l"/>
                <a:tab pos="2743200" algn="l"/>
                <a:tab pos="3200400" algn="l"/>
                <a:tab pos="3657600" algn="l"/>
                <a:tab pos="4114800" algn="l"/>
                <a:tab pos="4572000" algn="l"/>
                <a:tab pos="5029200" algn="l"/>
              </a:tabLst>
            </a:pPr>
            <a:endParaRPr lang="en-US" altLang="en-US" dirty="0">
              <a:latin typeface="Times New Roman" panose="02020603050405020304" pitchFamily="18" charset="0"/>
            </a:endParaRPr>
          </a:p>
        </p:txBody>
      </p:sp>
      <p:sp>
        <p:nvSpPr>
          <p:cNvPr id="7179" name="Rectangle 11"/>
          <p:cNvSpPr/>
          <p:nvPr/>
        </p:nvSpPr>
        <p:spPr>
          <a:xfrm>
            <a:off x="0" y="1828800"/>
            <a:ext cx="9144000" cy="0"/>
          </a:xfrm>
          <a:prstGeom prst="rect">
            <a:avLst/>
          </a:prstGeom>
          <a:noFill/>
          <a:ln w="12700">
            <a:noFill/>
          </a:ln>
        </p:spPr>
        <p:txBody>
          <a:bodyPr anchor="ctr" anchorCtr="0">
            <a:spAutoFit/>
          </a:bodyPr>
          <a:lstStyle/>
          <a:p>
            <a:endParaRPr lang="en-US" altLang="en-US" dirty="0">
              <a:latin typeface="Times New Roman" panose="02020603050405020304" pitchFamily="18" charset="0"/>
            </a:endParaRPr>
          </a:p>
        </p:txBody>
      </p:sp>
      <p:sp>
        <p:nvSpPr>
          <p:cNvPr id="7180" name="Rectangle 12"/>
          <p:cNvSpPr/>
          <p:nvPr/>
        </p:nvSpPr>
        <p:spPr>
          <a:xfrm>
            <a:off x="0" y="26289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7181" name="Rectangle 15"/>
          <p:cNvSpPr/>
          <p:nvPr/>
        </p:nvSpPr>
        <p:spPr>
          <a:xfrm>
            <a:off x="0" y="2552700"/>
            <a:ext cx="9144000" cy="0"/>
          </a:xfrm>
          <a:prstGeom prst="rect">
            <a:avLst/>
          </a:prstGeom>
          <a:noFill/>
          <a:ln w="12700">
            <a:noFill/>
          </a:ln>
        </p:spPr>
        <p:txBody>
          <a:bodyPr anchor="ctr" anchorCtr="0">
            <a:spAutoFit/>
          </a:bodyPr>
          <a:lstStyle/>
          <a:p>
            <a:endParaRPr lang="en-US" altLang="en-US" dirty="0">
              <a:latin typeface="Times New Roman" panose="02020603050405020304" pitchFamily="18" charset="0"/>
            </a:endParaRPr>
          </a:p>
        </p:txBody>
      </p:sp>
      <p:graphicFrame>
        <p:nvGraphicFramePr>
          <p:cNvPr id="15375" name="Object 14"/>
          <p:cNvGraphicFramePr>
            <a:graphicFrameLocks noChangeAspect="1"/>
          </p:cNvGraphicFramePr>
          <p:nvPr/>
        </p:nvGraphicFramePr>
        <p:xfrm>
          <a:off x="0" y="1239838"/>
          <a:ext cx="9144000" cy="3554412"/>
        </p:xfrm>
        <a:graphic>
          <a:graphicData uri="http://schemas.openxmlformats.org/presentationml/2006/ole">
            <mc:AlternateContent xmlns:mc="http://schemas.openxmlformats.org/markup-compatibility/2006">
              <mc:Choice xmlns:v="urn:schemas-microsoft-com:vml" Requires="v">
                <p:oleObj r:id="rId6" imgW="4521200" imgH="1752600" progId="Word.Picture.8">
                  <p:embed/>
                </p:oleObj>
              </mc:Choice>
              <mc:Fallback>
                <p:oleObj r:id="rId6" imgW="4521200" imgH="1752600" progId="Word.Picture.8">
                  <p:embed/>
                  <p:pic>
                    <p:nvPicPr>
                      <p:cNvPr id="0" name="图片 3078"/>
                      <p:cNvPicPr/>
                      <p:nvPr/>
                    </p:nvPicPr>
                    <p:blipFill>
                      <a:blip r:embed="rId7"/>
                      <a:stretch>
                        <a:fillRect/>
                      </a:stretch>
                    </p:blipFill>
                    <p:spPr>
                      <a:xfrm>
                        <a:off x="0" y="1239838"/>
                        <a:ext cx="9144000" cy="3554412"/>
                      </a:xfrm>
                      <a:prstGeom prst="rect">
                        <a:avLst/>
                      </a:prstGeom>
                      <a:noFill/>
                      <a:ln w="38100">
                        <a:noFill/>
                        <a:miter/>
                      </a:ln>
                    </p:spPr>
                  </p:pic>
                </p:oleObj>
              </mc:Fallback>
            </mc:AlternateContent>
          </a:graphicData>
        </a:graphic>
      </p:graphicFrame>
      <p:sp>
        <p:nvSpPr>
          <p:cNvPr id="7182" name="AutoShape 16">
            <a:hlinkClick r:id="rId8"/>
          </p:cNvPr>
          <p:cNvSpPr/>
          <p:nvPr/>
        </p:nvSpPr>
        <p:spPr>
          <a:xfrm>
            <a:off x="3957638" y="5580063"/>
            <a:ext cx="468312" cy="576262"/>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
        <p:nvSpPr>
          <p:cNvPr id="7183" name="AutoShape 17">
            <a:hlinkClick r:id="rId9"/>
          </p:cNvPr>
          <p:cNvSpPr/>
          <p:nvPr/>
        </p:nvSpPr>
        <p:spPr>
          <a:xfrm>
            <a:off x="1768475" y="5502275"/>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5" name="Rectangle 2"/>
          <p:cNvSpPr>
            <a:spLocks noGrp="1"/>
          </p:cNvSpPr>
          <p:nvPr>
            <p:ph type="title"/>
          </p:nvPr>
        </p:nvSpPr>
        <p:spPr/>
        <p:txBody>
          <a:bodyPr vert="horz" wrap="square" lIns="92075" tIns="46038" rIns="92075" bIns="46038" anchor="ctr" anchorCtr="0"/>
          <a:lstStyle/>
          <a:p>
            <a:pPr eaLnBrk="1" hangingPunct="1">
              <a:buNone/>
            </a:pPr>
            <a:r>
              <a:rPr lang="zh-CN" altLang="en-US" sz="3600" kern="1200" dirty="0">
                <a:latin typeface="Courier New" panose="02070309020205020404" pitchFamily="49" charset="0"/>
                <a:ea typeface="宋体" panose="02010600030101010101" pitchFamily="2" charset="-122"/>
                <a:cs typeface="+mj-cs"/>
              </a:rPr>
              <a:t>示例学习</a:t>
            </a:r>
            <a:r>
              <a:rPr lang="en-US" altLang="en-US" sz="3600" kern="1200" dirty="0">
                <a:latin typeface="Courier New" panose="02070309020205020404" pitchFamily="49" charset="0"/>
                <a:ea typeface="宋体" panose="02010600030101010101" pitchFamily="2" charset="-122"/>
                <a:cs typeface="+mj-cs"/>
              </a:rPr>
              <a:t>: StackOfIntegers</a:t>
            </a:r>
            <a:r>
              <a:rPr lang="zh-CN" altLang="en-US" sz="3600" kern="1200" dirty="0">
                <a:latin typeface="Courier New" panose="02070309020205020404" pitchFamily="49" charset="0"/>
                <a:ea typeface="宋体" panose="02010600030101010101" pitchFamily="2" charset="-122"/>
                <a:cs typeface="+mj-cs"/>
              </a:rPr>
              <a:t>类</a:t>
            </a:r>
            <a:endParaRPr lang="zh-CN" altLang="en-US" sz="3600" u="sng" kern="1200" dirty="0">
              <a:latin typeface="Book Antiqua" panose="02040602050305030304" pitchFamily="18" charset="0"/>
              <a:ea typeface="宋体" panose="02010600030101010101" pitchFamily="2" charset="-122"/>
              <a:cs typeface="+mj-cs"/>
              <a:hlinkClick r:id="rId2" action="ppaction://program"/>
            </a:endParaRPr>
          </a:p>
        </p:txBody>
      </p:sp>
      <p:sp>
        <p:nvSpPr>
          <p:cNvPr id="8196" name="内容占位符 9"/>
          <p:cNvSpPr>
            <a:spLocks noGrp="1"/>
          </p:cNvSpPr>
          <p:nvPr>
            <p:ph idx="1"/>
          </p:nvPr>
        </p:nvSpPr>
        <p:spPr/>
        <p:txBody>
          <a:bodyPr vert="horz" wrap="square" lIns="92075" tIns="46038" rIns="92075" bIns="46038" anchor="t" anchorCtr="0"/>
          <a:lstStyle/>
          <a:p>
            <a:pPr>
              <a:buSzPct val="75000"/>
            </a:pPr>
            <a:endParaRPr lang="zh-CN" altLang="en-US" kern="1200" dirty="0">
              <a:latin typeface="+mn-lt"/>
              <a:ea typeface="宋体" panose="02010600030101010101" pitchFamily="2" charset="-122"/>
              <a:cs typeface="+mn-cs"/>
            </a:endParaRPr>
          </a:p>
        </p:txBody>
      </p:sp>
      <p:sp>
        <p:nvSpPr>
          <p:cNvPr id="819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13</a:t>
            </a:fld>
            <a:endParaRPr lang="en-US" altLang="en-US" sz="1400" dirty="0">
              <a:ea typeface="宋体" panose="02010600030101010101" pitchFamily="2" charset="-122"/>
            </a:endParaRPr>
          </a:p>
        </p:txBody>
      </p:sp>
      <p:sp>
        <p:nvSpPr>
          <p:cNvPr id="8198" name="AutoShape 3">
            <a:hlinkClick r:id="rId3" action="ppaction://program"/>
          </p:cNvPr>
          <p:cNvSpPr/>
          <p:nvPr/>
        </p:nvSpPr>
        <p:spPr>
          <a:xfrm>
            <a:off x="5916613" y="5694363"/>
            <a:ext cx="1219200" cy="6096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367620" name="AutoShape 4">
            <a:hlinkClick r:id="" action="ppaction://noaction" highlightClick="1"/>
          </p:cNvPr>
          <p:cNvSpPr>
            <a:spLocks noChangeArrowheads="1"/>
          </p:cNvSpPr>
          <p:nvPr/>
        </p:nvSpPr>
        <p:spPr bwMode="auto">
          <a:xfrm>
            <a:off x="1420813" y="5770563"/>
            <a:ext cx="41148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Times New Roman" panose="02020603050405020304" pitchFamily="18" charset="0"/>
                <a:hlinkClick r:id="rId4" action="ppaction://program"/>
              </a:rPr>
              <a:t>TestStackOfIntegers</a:t>
            </a:r>
            <a:endPar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Times New Roman" panose="02020603050405020304" pitchFamily="18" charset="0"/>
            </a:endParaRPr>
          </a:p>
        </p:txBody>
      </p:sp>
      <p:sp>
        <p:nvSpPr>
          <p:cNvPr id="8200" name="Rectangle 7"/>
          <p:cNvSpPr/>
          <p:nvPr/>
        </p:nvSpPr>
        <p:spPr>
          <a:xfrm>
            <a:off x="0" y="234632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6393" name="Object 8"/>
          <p:cNvGraphicFramePr>
            <a:graphicFrameLocks noChangeAspect="1"/>
          </p:cNvGraphicFramePr>
          <p:nvPr/>
        </p:nvGraphicFramePr>
        <p:xfrm>
          <a:off x="309563" y="1508125"/>
          <a:ext cx="8564562" cy="4116388"/>
        </p:xfrm>
        <a:graphic>
          <a:graphicData uri="http://schemas.openxmlformats.org/presentationml/2006/ole">
            <mc:AlternateContent xmlns:mc="http://schemas.openxmlformats.org/markup-compatibility/2006">
              <mc:Choice xmlns:v="urn:schemas-microsoft-com:vml" Requires="v">
                <p:oleObj r:id="rId5" imgW="3965575" imgH="1903730" progId="Word.Picture.8">
                  <p:embed/>
                </p:oleObj>
              </mc:Choice>
              <mc:Fallback>
                <p:oleObj r:id="rId5" imgW="3965575" imgH="1903730" progId="Word.Picture.8">
                  <p:embed/>
                  <p:pic>
                    <p:nvPicPr>
                      <p:cNvPr id="0" name="图片 3077"/>
                      <p:cNvPicPr/>
                      <p:nvPr/>
                    </p:nvPicPr>
                    <p:blipFill>
                      <a:blip r:embed="rId6"/>
                      <a:stretch>
                        <a:fillRect/>
                      </a:stretch>
                    </p:blipFill>
                    <p:spPr>
                      <a:xfrm>
                        <a:off x="309563" y="1508125"/>
                        <a:ext cx="8564562" cy="4116388"/>
                      </a:xfrm>
                      <a:prstGeom prst="rect">
                        <a:avLst/>
                      </a:prstGeom>
                      <a:noFill/>
                      <a:ln w="38100">
                        <a:noFill/>
                        <a:miter/>
                      </a:ln>
                    </p:spPr>
                  </p:pic>
                </p:oleObj>
              </mc:Fallback>
            </mc:AlternateContent>
          </a:graphicData>
        </a:graphic>
      </p:graphicFrame>
      <p:sp>
        <p:nvSpPr>
          <p:cNvPr id="8201" name="Rectangle 9"/>
          <p:cNvSpPr/>
          <p:nvPr/>
        </p:nvSpPr>
        <p:spPr>
          <a:xfrm>
            <a:off x="0" y="4251325"/>
            <a:ext cx="1133475" cy="260350"/>
          </a:xfrm>
          <a:prstGeom prst="rect">
            <a:avLst/>
          </a:prstGeom>
          <a:noFill/>
          <a:ln w="12700">
            <a:noFill/>
          </a:ln>
        </p:spPr>
        <p:txBody>
          <a:bodyPr wrap="none" anchor="ctr" anchorCtr="0">
            <a:spAutoFit/>
          </a:bodyPr>
          <a:lstStyle/>
          <a:p>
            <a:pPr>
              <a:buNone/>
            </a:pPr>
            <a:r>
              <a:rPr lang="en-US" altLang="en-US" sz="1000" dirty="0">
                <a:solidFill>
                  <a:srgbClr val="0000FF"/>
                </a:solidFill>
                <a:latin typeface="Courier New" panose="02070309020205020404" pitchFamily="49" charset="0"/>
                <a:cs typeface="Times New Roman" panose="02020603050405020304" pitchFamily="18" charset="0"/>
              </a:rPr>
              <a:t>	</a:t>
            </a:r>
            <a:r>
              <a:rPr lang="en-US" altLang="en-US" sz="1100" dirty="0">
                <a:latin typeface="Times New Roman" panose="02020603050405020304" pitchFamily="18" charset="0"/>
                <a:cs typeface="Times New Roman" panose="02020603050405020304" pitchFamily="18" charset="0"/>
              </a:rPr>
              <a:t> </a:t>
            </a:r>
            <a:endParaRPr lang="en-US" altLang="en-US" dirty="0">
              <a:latin typeface="Times New Roman" panose="02020603050405020304" pitchFamily="18" charset="0"/>
              <a:ea typeface="Times New Roman" panose="02020603050405020304" pitchFamily="18" charset="0"/>
            </a:endParaRPr>
          </a:p>
        </p:txBody>
      </p:sp>
      <p:sp>
        <p:nvSpPr>
          <p:cNvPr id="8202" name="AutoShape 10">
            <a:hlinkClick r:id="rId7"/>
          </p:cNvPr>
          <p:cNvSpPr/>
          <p:nvPr/>
        </p:nvSpPr>
        <p:spPr>
          <a:xfrm>
            <a:off x="846138" y="5734050"/>
            <a:ext cx="468312"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StackOfIntegers </a:t>
            </a:r>
            <a:r>
              <a:rPr lang="zh-CN" altLang="en-US" kern="1200" dirty="0">
                <a:latin typeface="Courier New" panose="02070309020205020404" pitchFamily="49" charset="0"/>
                <a:ea typeface="宋体" panose="02010600030101010101" pitchFamily="2" charset="-122"/>
                <a:cs typeface="+mj-cs"/>
              </a:rPr>
              <a:t>类设计</a:t>
            </a:r>
            <a:endParaRPr lang="zh-CN" altLang="en-US" kern="1200" dirty="0">
              <a:latin typeface="Courier New" panose="02070309020205020404" pitchFamily="49" charset="0"/>
              <a:ea typeface="宋体" panose="02010600030101010101" pitchFamily="2" charset="-122"/>
              <a:cs typeface="+mj-cs"/>
              <a:hlinkClick r:id="rId2" action="ppaction://program"/>
            </a:endParaRPr>
          </a:p>
        </p:txBody>
      </p:sp>
      <p:sp>
        <p:nvSpPr>
          <p:cNvPr id="39939" name="内容占位符 8"/>
          <p:cNvSpPr>
            <a:spLocks noGrp="1"/>
          </p:cNvSpPr>
          <p:nvPr>
            <p:ph idx="1"/>
          </p:nvPr>
        </p:nvSpPr>
        <p:spPr/>
        <p:txBody>
          <a:bodyPr vert="horz" wrap="square" lIns="92075" tIns="46038" rIns="92075" bIns="46038" anchor="t" anchorCtr="0"/>
          <a:lstStyle/>
          <a:p>
            <a:pPr>
              <a:buSzPct val="75000"/>
            </a:pPr>
            <a:endParaRPr lang="zh-CN" altLang="en-US" kern="1200" dirty="0">
              <a:latin typeface="+mn-lt"/>
              <a:ea typeface="宋体" panose="02010600030101010101" pitchFamily="2" charset="-122"/>
              <a:cs typeface="+mn-cs"/>
            </a:endParaRPr>
          </a:p>
        </p:txBody>
      </p:sp>
      <p:sp>
        <p:nvSpPr>
          <p:cNvPr id="3994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14</a:t>
            </a:fld>
            <a:endParaRPr lang="en-US" altLang="en-US" sz="1400" dirty="0">
              <a:ea typeface="宋体" panose="02010600030101010101" pitchFamily="2" charset="-122"/>
            </a:endParaRPr>
          </a:p>
        </p:txBody>
      </p:sp>
      <p:sp>
        <p:nvSpPr>
          <p:cNvPr id="39941" name="Rectangle 6"/>
          <p:cNvSpPr/>
          <p:nvPr/>
        </p:nvSpPr>
        <p:spPr>
          <a:xfrm>
            <a:off x="0" y="234632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39942" name="Rectangle 7"/>
          <p:cNvSpPr/>
          <p:nvPr/>
        </p:nvSpPr>
        <p:spPr>
          <a:xfrm>
            <a:off x="0" y="4251325"/>
            <a:ext cx="1133475" cy="260350"/>
          </a:xfrm>
          <a:prstGeom prst="rect">
            <a:avLst/>
          </a:prstGeom>
          <a:noFill/>
          <a:ln w="12700">
            <a:noFill/>
          </a:ln>
        </p:spPr>
        <p:txBody>
          <a:bodyPr wrap="none" anchor="ctr" anchorCtr="0">
            <a:spAutoFit/>
          </a:bodyPr>
          <a:lstStyle/>
          <a:p>
            <a:pPr>
              <a:buNone/>
            </a:pPr>
            <a:r>
              <a:rPr lang="en-US" altLang="en-US" sz="1000" dirty="0">
                <a:solidFill>
                  <a:srgbClr val="0000FF"/>
                </a:solidFill>
                <a:latin typeface="Courier New" panose="02070309020205020404" pitchFamily="49" charset="0"/>
                <a:cs typeface="Times New Roman" panose="02020603050405020304" pitchFamily="18" charset="0"/>
              </a:rPr>
              <a:t>	</a:t>
            </a:r>
            <a:r>
              <a:rPr lang="en-US" altLang="en-US" sz="1100" dirty="0">
                <a:latin typeface="Times New Roman" panose="02020603050405020304" pitchFamily="18" charset="0"/>
                <a:cs typeface="Times New Roman" panose="02020603050405020304" pitchFamily="18" charset="0"/>
              </a:rPr>
              <a:t> </a:t>
            </a:r>
            <a:endParaRPr lang="en-US" altLang="en-US" dirty="0">
              <a:latin typeface="Times New Roman" panose="02020603050405020304" pitchFamily="18" charset="0"/>
              <a:ea typeface="Times New Roman" panose="02020603050405020304" pitchFamily="18" charset="0"/>
            </a:endParaRPr>
          </a:p>
        </p:txBody>
      </p:sp>
      <p:sp>
        <p:nvSpPr>
          <p:cNvPr id="39943" name="Rectangle 8"/>
          <p:cNvSpPr/>
          <p:nvPr/>
        </p:nvSpPr>
        <p:spPr>
          <a:xfrm>
            <a:off x="0" y="26289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39944" name="Rectangle 11"/>
          <p:cNvSpPr/>
          <p:nvPr/>
        </p:nvSpPr>
        <p:spPr>
          <a:xfrm>
            <a:off x="0" y="25908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pic>
        <p:nvPicPr>
          <p:cNvPr id="39945" name="Picture 11"/>
          <p:cNvPicPr>
            <a:picLocks noChangeAspect="1"/>
          </p:cNvPicPr>
          <p:nvPr/>
        </p:nvPicPr>
        <p:blipFill>
          <a:blip r:embed="rId3"/>
          <a:stretch>
            <a:fillRect/>
          </a:stretch>
        </p:blipFill>
        <p:spPr>
          <a:xfrm>
            <a:off x="158750" y="1651000"/>
            <a:ext cx="8826500" cy="3556000"/>
          </a:xfrm>
          <a:prstGeom prst="rect">
            <a:avLst/>
          </a:prstGeom>
          <a:noFill/>
          <a:ln w="12700">
            <a:noFill/>
          </a:ln>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Rectangle 2"/>
          <p:cNvSpPr>
            <a:spLocks noGrp="1"/>
          </p:cNvSpPr>
          <p:nvPr>
            <p:ph type="title"/>
          </p:nvPr>
        </p:nvSpPr>
        <p:spPr/>
        <p:txBody>
          <a:bodyPr vert="horz" wrap="square" lIns="92075" tIns="46038" rIns="92075" bIns="46038" anchor="ctr" anchorCtr="0"/>
          <a:lstStyle/>
          <a:p>
            <a:pPr eaLnBrk="1" hangingPunct="1">
              <a:buNone/>
            </a:pPr>
            <a:r>
              <a:rPr lang="en-US" altLang="en-US" sz="4200" kern="1200" dirty="0">
                <a:latin typeface="Courier New" panose="02070309020205020404" pitchFamily="49" charset="0"/>
                <a:ea typeface="+mj-ea"/>
                <a:cs typeface="Courier New" panose="02070309020205020404" pitchFamily="49" charset="0"/>
              </a:rPr>
              <a:t>StackOfIntegers</a:t>
            </a:r>
            <a:r>
              <a:rPr lang="en-US" altLang="en-US" kern="1200" dirty="0">
                <a:latin typeface="Courier New" panose="02070309020205020404" pitchFamily="49" charset="0"/>
                <a:ea typeface="+mj-ea"/>
                <a:cs typeface="Courier New" panose="02070309020205020404" pitchFamily="49" charset="0"/>
              </a:rPr>
              <a:t> </a:t>
            </a:r>
            <a:r>
              <a:rPr lang="zh-CN" altLang="en-US" kern="1200" dirty="0">
                <a:latin typeface="Courier New" panose="02070309020205020404" pitchFamily="49" charset="0"/>
                <a:ea typeface="宋体" panose="02010600030101010101" pitchFamily="2" charset="-122"/>
                <a:cs typeface="+mj-cs"/>
              </a:rPr>
              <a:t>类实现</a:t>
            </a:r>
            <a:endParaRPr lang="zh-CN" altLang="en-US" u="sng" kern="1200" dirty="0">
              <a:latin typeface="Book Antiqua" panose="02040602050305030304" pitchFamily="18" charset="0"/>
              <a:ea typeface="宋体" panose="02010600030101010101" pitchFamily="2" charset="-122"/>
              <a:cs typeface="+mj-cs"/>
              <a:hlinkClick r:id="rId2" action="ppaction://program"/>
            </a:endParaRPr>
          </a:p>
        </p:txBody>
      </p:sp>
      <p:sp>
        <p:nvSpPr>
          <p:cNvPr id="40963" name="内容占位符 9"/>
          <p:cNvSpPr>
            <a:spLocks noGrp="1"/>
          </p:cNvSpPr>
          <p:nvPr>
            <p:ph idx="1"/>
          </p:nvPr>
        </p:nvSpPr>
        <p:spPr/>
        <p:txBody>
          <a:bodyPr vert="horz" wrap="square" lIns="92075" tIns="46038" rIns="92075" bIns="46038" anchor="t" anchorCtr="0"/>
          <a:lstStyle/>
          <a:p>
            <a:pPr>
              <a:buSzPct val="75000"/>
            </a:pPr>
            <a:endParaRPr lang="zh-CN" altLang="en-US" kern="1200" dirty="0">
              <a:latin typeface="+mn-lt"/>
              <a:ea typeface="宋体" panose="02010600030101010101" pitchFamily="2" charset="-122"/>
              <a:cs typeface="+mn-cs"/>
            </a:endParaRPr>
          </a:p>
        </p:txBody>
      </p:sp>
      <p:sp>
        <p:nvSpPr>
          <p:cNvPr id="4096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15</a:t>
            </a:fld>
            <a:endParaRPr lang="en-US" altLang="en-US" sz="1400" dirty="0">
              <a:ea typeface="宋体" panose="02010600030101010101" pitchFamily="2" charset="-122"/>
            </a:endParaRPr>
          </a:p>
        </p:txBody>
      </p:sp>
      <p:sp>
        <p:nvSpPr>
          <p:cNvPr id="369667" name="AutoShape 3">
            <a:hlinkClick r:id="" action="ppaction://noaction" highlightClick="1"/>
          </p:cNvPr>
          <p:cNvSpPr>
            <a:spLocks noChangeArrowheads="1"/>
          </p:cNvSpPr>
          <p:nvPr/>
        </p:nvSpPr>
        <p:spPr bwMode="auto">
          <a:xfrm>
            <a:off x="1420813" y="5770563"/>
            <a:ext cx="41148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Times New Roman" panose="02020603050405020304" pitchFamily="18" charset="0"/>
                <a:hlinkClick r:id="rId3" action="ppaction://program"/>
              </a:rPr>
              <a:t>StackOfIntegers</a:t>
            </a:r>
            <a:endPar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Times New Roman" panose="02020603050405020304" pitchFamily="18" charset="0"/>
            </a:endParaRPr>
          </a:p>
        </p:txBody>
      </p:sp>
      <p:sp>
        <p:nvSpPr>
          <p:cNvPr id="40966" name="Rectangle 6"/>
          <p:cNvSpPr/>
          <p:nvPr/>
        </p:nvSpPr>
        <p:spPr>
          <a:xfrm>
            <a:off x="0" y="234632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40967" name="Rectangle 7"/>
          <p:cNvSpPr/>
          <p:nvPr/>
        </p:nvSpPr>
        <p:spPr>
          <a:xfrm>
            <a:off x="0" y="4251325"/>
            <a:ext cx="1133475" cy="260350"/>
          </a:xfrm>
          <a:prstGeom prst="rect">
            <a:avLst/>
          </a:prstGeom>
          <a:noFill/>
          <a:ln w="12700">
            <a:noFill/>
          </a:ln>
        </p:spPr>
        <p:txBody>
          <a:bodyPr wrap="none" anchor="ctr" anchorCtr="0">
            <a:spAutoFit/>
          </a:bodyPr>
          <a:lstStyle/>
          <a:p>
            <a:pPr>
              <a:buNone/>
            </a:pPr>
            <a:r>
              <a:rPr lang="en-US" altLang="en-US" sz="1000" dirty="0">
                <a:solidFill>
                  <a:srgbClr val="0000FF"/>
                </a:solidFill>
                <a:latin typeface="Courier New" panose="02070309020205020404" pitchFamily="49" charset="0"/>
                <a:cs typeface="Times New Roman" panose="02020603050405020304" pitchFamily="18" charset="0"/>
              </a:rPr>
              <a:t>	</a:t>
            </a:r>
            <a:r>
              <a:rPr lang="en-US" altLang="en-US" sz="1100" dirty="0">
                <a:latin typeface="Times New Roman" panose="02020603050405020304" pitchFamily="18" charset="0"/>
                <a:cs typeface="Times New Roman" panose="02020603050405020304" pitchFamily="18" charset="0"/>
              </a:rPr>
              <a:t> </a:t>
            </a:r>
            <a:endParaRPr lang="en-US" altLang="en-US" dirty="0">
              <a:latin typeface="Times New Roman" panose="02020603050405020304" pitchFamily="18" charset="0"/>
              <a:ea typeface="Times New Roman" panose="02020603050405020304" pitchFamily="18" charset="0"/>
            </a:endParaRPr>
          </a:p>
        </p:txBody>
      </p:sp>
      <p:sp>
        <p:nvSpPr>
          <p:cNvPr id="40968" name="Rectangle 8"/>
          <p:cNvSpPr/>
          <p:nvPr/>
        </p:nvSpPr>
        <p:spPr>
          <a:xfrm>
            <a:off x="0" y="26289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40969" name="AutoShape 10">
            <a:hlinkClick r:id="rId4"/>
          </p:cNvPr>
          <p:cNvSpPr/>
          <p:nvPr/>
        </p:nvSpPr>
        <p:spPr>
          <a:xfrm>
            <a:off x="846138" y="5734050"/>
            <a:ext cx="468312"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pic>
        <p:nvPicPr>
          <p:cNvPr id="40970" name="Picture 12"/>
          <p:cNvPicPr>
            <a:picLocks noChangeAspect="1"/>
          </p:cNvPicPr>
          <p:nvPr/>
        </p:nvPicPr>
        <p:blipFill>
          <a:blip r:embed="rId5"/>
          <a:stretch>
            <a:fillRect/>
          </a:stretch>
        </p:blipFill>
        <p:spPr>
          <a:xfrm>
            <a:off x="195263" y="1590675"/>
            <a:ext cx="8639175" cy="3941763"/>
          </a:xfrm>
          <a:prstGeom prst="rect">
            <a:avLst/>
          </a:prstGeom>
          <a:noFill/>
          <a:ln w="12700">
            <a:noFill/>
          </a:ln>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将基本数据类型值作为对象</a:t>
            </a:r>
          </a:p>
        </p:txBody>
      </p:sp>
      <p:sp>
        <p:nvSpPr>
          <p:cNvPr id="41987" name="Rectangle 3"/>
          <p:cNvSpPr>
            <a:spLocks noGrp="1"/>
          </p:cNvSpPr>
          <p:nvPr>
            <p:ph idx="1"/>
          </p:nvPr>
        </p:nvSpPr>
        <p:spPr/>
        <p:txBody>
          <a:bodyPr vert="horz" wrap="square" lIns="92075" tIns="46038" rIns="92075" bIns="46038" anchor="t" anchorCtr="0"/>
          <a:lstStyle/>
          <a:p>
            <a:pPr marL="0" indent="0" eaLnBrk="1" hangingPunct="1">
              <a:buSzPct val="75000"/>
            </a:pPr>
            <a:r>
              <a:rPr lang="en-US" altLang="zh-CN" sz="2800" kern="1200" dirty="0">
                <a:latin typeface="+mn-lt"/>
                <a:ea typeface="宋体" panose="02010600030101010101" pitchFamily="2" charset="-122"/>
                <a:cs typeface="+mn-cs"/>
              </a:rPr>
              <a:t> Java</a:t>
            </a:r>
            <a:r>
              <a:rPr lang="zh-CN" altLang="en-US" sz="2800" kern="1200" dirty="0">
                <a:latin typeface="+mn-lt"/>
                <a:ea typeface="宋体" panose="02010600030101010101" pitchFamily="2" charset="-122"/>
                <a:cs typeface="+mn-cs"/>
              </a:rPr>
              <a:t>可以将基本数据类型并入对象或包装成对象。通过使用包装类，可以将基本数据类型作为对象处理。</a:t>
            </a:r>
            <a:endParaRPr lang="en-US" altLang="zh-CN" sz="2800" kern="1200" dirty="0">
              <a:latin typeface="+mn-lt"/>
              <a:ea typeface="宋体" panose="02010600030101010101" pitchFamily="2" charset="-122"/>
              <a:cs typeface="+mn-cs"/>
            </a:endParaRPr>
          </a:p>
          <a:p>
            <a:pPr marL="0" indent="0" eaLnBrk="1" hangingPunct="1">
              <a:buSzPct val="75000"/>
              <a:buFont typeface="Monotype Sorts" pitchFamily="2" charset="2"/>
              <a:buNone/>
            </a:pPr>
            <a:endParaRPr lang="en-US" altLang="en-US" sz="2800" kern="1200" dirty="0">
              <a:latin typeface="+mn-lt"/>
              <a:ea typeface="+mn-ea"/>
              <a:cs typeface="+mn-cs"/>
            </a:endParaRPr>
          </a:p>
        </p:txBody>
      </p:sp>
      <p:sp>
        <p:nvSpPr>
          <p:cNvPr id="41988"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16</a:t>
            </a:fld>
            <a:endParaRPr lang="en-US" altLang="en-US" sz="1400" dirty="0">
              <a:ea typeface="宋体" panose="02010600030101010101" pitchFamily="2" charset="-122"/>
            </a:endParaRPr>
          </a:p>
        </p:txBody>
      </p:sp>
      <p:sp>
        <p:nvSpPr>
          <p:cNvPr id="41989"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16</a:t>
            </a:fld>
            <a:endParaRPr lang="en-US" altLang="en-US" sz="1400" dirty="0">
              <a:latin typeface="Times New Roman" panose="02020603050405020304" pitchFamily="18" charset="0"/>
            </a:endParaRPr>
          </a:p>
        </p:txBody>
      </p:sp>
      <p:graphicFrame>
        <p:nvGraphicFramePr>
          <p:cNvPr id="11" name="表格 10"/>
          <p:cNvGraphicFramePr>
            <a:graphicFrameLocks noGrp="1"/>
          </p:cNvGraphicFramePr>
          <p:nvPr/>
        </p:nvGraphicFramePr>
        <p:xfrm>
          <a:off x="990600" y="2552700"/>
          <a:ext cx="3695700" cy="3814767"/>
        </p:xfrm>
        <a:graphic>
          <a:graphicData uri="http://schemas.openxmlformats.org/drawingml/2006/table">
            <a:tbl>
              <a:tblPr/>
              <a:tblGrid>
                <a:gridCol w="1847850">
                  <a:extLst>
                    <a:ext uri="{9D8B030D-6E8A-4147-A177-3AD203B41FA5}">
                      <a16:colId xmlns:a16="http://schemas.microsoft.com/office/drawing/2014/main" val="20000"/>
                    </a:ext>
                  </a:extLst>
                </a:gridCol>
                <a:gridCol w="1847850">
                  <a:extLst>
                    <a:ext uri="{9D8B030D-6E8A-4147-A177-3AD203B41FA5}">
                      <a16:colId xmlns:a16="http://schemas.microsoft.com/office/drawing/2014/main" val="20001"/>
                    </a:ext>
                  </a:extLst>
                </a:gridCol>
              </a:tblGrid>
              <a:tr h="4238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rgbClr val="002060"/>
                          </a:solidFill>
                          <a:effectLst/>
                          <a:latin typeface="华文楷体" panose="02010600040101010101" pitchFamily="2" charset="-122"/>
                          <a:ea typeface="华文楷体" panose="02010600040101010101" pitchFamily="2" charset="-122"/>
                        </a:rPr>
                        <a:t>包装类</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rgbClr val="002060"/>
                          </a:solidFill>
                          <a:effectLst/>
                          <a:latin typeface="华文楷体" panose="02010600040101010101" pitchFamily="2" charset="-122"/>
                          <a:ea typeface="华文楷体" panose="02010600040101010101" pitchFamily="2" charset="-122"/>
                        </a:rPr>
                        <a:t>基本数据类型</a:t>
                      </a: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238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dirty="0">
                          <a:ln>
                            <a:noFill/>
                          </a:ln>
                          <a:solidFill>
                            <a:srgbClr val="FF0000"/>
                          </a:solidFill>
                          <a:effectLst/>
                          <a:latin typeface="Courier New" panose="02070309020205020404" pitchFamily="49" charset="0"/>
                          <a:cs typeface="Courier New" panose="02070309020205020404" pitchFamily="49" charset="0"/>
                        </a:rPr>
                        <a:t>Boolean</a:t>
                      </a:r>
                      <a:endParaRPr kumimoji="0" lang="zh-CN" altLang="en-US" sz="18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6600"/>
                          </a:solidFill>
                          <a:effectLst/>
                          <a:latin typeface="Courier New" panose="02070309020205020404" pitchFamily="49" charset="0"/>
                          <a:ea typeface="宋体" panose="02010600030101010101" pitchFamily="2" charset="-122"/>
                          <a:cs typeface="Courier New" panose="02070309020205020404" pitchFamily="49" charset="0"/>
                        </a:rPr>
                        <a:t>boolean</a:t>
                      </a:r>
                      <a:endParaRPr kumimoji="0" lang="zh-CN" altLang="en-US" sz="18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Courier New" panose="02070309020205020404" pitchFamily="49" charset="0"/>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C"/>
                    </a:solidFill>
                  </a:tcPr>
                </a:tc>
                <a:extLst>
                  <a:ext uri="{0D108BD9-81ED-4DB2-BD59-A6C34878D82A}">
                    <a16:rowId xmlns:a16="http://schemas.microsoft.com/office/drawing/2014/main" val="10001"/>
                  </a:ext>
                </a:extLst>
              </a:tr>
              <a:tr h="4238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dirty="0">
                          <a:ln>
                            <a:noFill/>
                          </a:ln>
                          <a:solidFill>
                            <a:srgbClr val="FF0000"/>
                          </a:solidFill>
                          <a:effectLst/>
                          <a:latin typeface="Courier New" panose="02070309020205020404" pitchFamily="49" charset="0"/>
                          <a:cs typeface="Courier New" panose="02070309020205020404" pitchFamily="49" charset="0"/>
                        </a:rPr>
                        <a:t>Character</a:t>
                      </a:r>
                      <a:r>
                        <a:rPr kumimoji="0" lang="en-US" altLang="en-US" sz="1800" b="1"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 </a:t>
                      </a:r>
                      <a:endParaRPr kumimoji="0" lang="zh-CN" altLang="en-US" sz="18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F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6600"/>
                          </a:solidFill>
                          <a:effectLst/>
                          <a:latin typeface="Courier New" panose="02070309020205020404" pitchFamily="49" charset="0"/>
                          <a:ea typeface="宋体" panose="02010600030101010101" pitchFamily="2" charset="-122"/>
                        </a:rPr>
                        <a:t>char</a:t>
                      </a:r>
                      <a:endParaRPr kumimoji="0" lang="zh-CN" altLang="en-US" sz="18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F6"/>
                    </a:solidFill>
                  </a:tcPr>
                </a:tc>
                <a:extLst>
                  <a:ext uri="{0D108BD9-81ED-4DB2-BD59-A6C34878D82A}">
                    <a16:rowId xmlns:a16="http://schemas.microsoft.com/office/drawing/2014/main" val="10002"/>
                  </a:ext>
                </a:extLst>
              </a:tr>
              <a:tr h="4238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dirty="0">
                          <a:ln>
                            <a:noFill/>
                          </a:ln>
                          <a:solidFill>
                            <a:srgbClr val="FF0000"/>
                          </a:solidFill>
                          <a:effectLst/>
                          <a:latin typeface="Courier New" panose="02070309020205020404" pitchFamily="49" charset="0"/>
                          <a:cs typeface="Courier New" panose="02070309020205020404" pitchFamily="49" charset="0"/>
                        </a:rPr>
                        <a:t>Byte</a:t>
                      </a:r>
                      <a:endParaRPr kumimoji="0" lang="zh-CN" altLang="en-US" sz="18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6600"/>
                          </a:solidFill>
                          <a:effectLst/>
                          <a:latin typeface="Courier New" panose="02070309020205020404" pitchFamily="49" charset="0"/>
                          <a:ea typeface="宋体" panose="02010600030101010101" pitchFamily="2" charset="-122"/>
                        </a:rPr>
                        <a:t>byte</a:t>
                      </a:r>
                      <a:endParaRPr kumimoji="0" lang="zh-CN" altLang="en-US" sz="18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C"/>
                    </a:solidFill>
                  </a:tcPr>
                </a:tc>
                <a:extLst>
                  <a:ext uri="{0D108BD9-81ED-4DB2-BD59-A6C34878D82A}">
                    <a16:rowId xmlns:a16="http://schemas.microsoft.com/office/drawing/2014/main" val="10003"/>
                  </a:ext>
                </a:extLst>
              </a:tr>
              <a:tr h="4238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dirty="0">
                          <a:ln>
                            <a:noFill/>
                          </a:ln>
                          <a:solidFill>
                            <a:srgbClr val="FF0000"/>
                          </a:solidFill>
                          <a:effectLst/>
                          <a:latin typeface="Courier New" panose="02070309020205020404" pitchFamily="49" charset="0"/>
                          <a:cs typeface="Courier New" panose="02070309020205020404" pitchFamily="49" charset="0"/>
                        </a:rPr>
                        <a:t>Short</a:t>
                      </a:r>
                      <a:endParaRPr kumimoji="0" lang="zh-CN" altLang="en-US" sz="18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F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6600"/>
                          </a:solidFill>
                          <a:effectLst/>
                          <a:latin typeface="Courier New" panose="02070309020205020404" pitchFamily="49" charset="0"/>
                          <a:ea typeface="宋体" panose="02010600030101010101" pitchFamily="2" charset="-122"/>
                        </a:rPr>
                        <a:t>short</a:t>
                      </a:r>
                      <a:endParaRPr kumimoji="0" lang="zh-CN" altLang="en-US" sz="18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F6"/>
                    </a:solidFill>
                  </a:tcPr>
                </a:tc>
                <a:extLst>
                  <a:ext uri="{0D108BD9-81ED-4DB2-BD59-A6C34878D82A}">
                    <a16:rowId xmlns:a16="http://schemas.microsoft.com/office/drawing/2014/main" val="10004"/>
                  </a:ext>
                </a:extLst>
              </a:tr>
              <a:tr h="4238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dirty="0">
                          <a:ln>
                            <a:noFill/>
                          </a:ln>
                          <a:solidFill>
                            <a:srgbClr val="FF0000"/>
                          </a:solidFill>
                          <a:effectLst/>
                          <a:latin typeface="Courier New" panose="02070309020205020404" pitchFamily="49" charset="0"/>
                          <a:cs typeface="Courier New" panose="02070309020205020404" pitchFamily="49" charset="0"/>
                        </a:rPr>
                        <a:t>Integer</a:t>
                      </a:r>
                      <a:r>
                        <a:rPr kumimoji="0" lang="en-US" altLang="en-US" sz="1800" b="1"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 </a:t>
                      </a:r>
                      <a:endParaRPr kumimoji="0" lang="zh-CN" altLang="en-US" sz="18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6600"/>
                          </a:solidFill>
                          <a:effectLst/>
                          <a:latin typeface="Courier New" panose="02070309020205020404" pitchFamily="49" charset="0"/>
                          <a:ea typeface="宋体" panose="02010600030101010101" pitchFamily="2" charset="-122"/>
                        </a:rPr>
                        <a:t>int</a:t>
                      </a:r>
                      <a:endParaRPr kumimoji="0" lang="zh-CN" altLang="en-US" sz="18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C"/>
                    </a:solidFill>
                  </a:tcPr>
                </a:tc>
                <a:extLst>
                  <a:ext uri="{0D108BD9-81ED-4DB2-BD59-A6C34878D82A}">
                    <a16:rowId xmlns:a16="http://schemas.microsoft.com/office/drawing/2014/main" val="10005"/>
                  </a:ext>
                </a:extLst>
              </a:tr>
              <a:tr h="4238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dirty="0">
                          <a:ln>
                            <a:noFill/>
                          </a:ln>
                          <a:solidFill>
                            <a:srgbClr val="FF0000"/>
                          </a:solidFill>
                          <a:effectLst/>
                          <a:latin typeface="Courier New" panose="02070309020205020404" pitchFamily="49" charset="0"/>
                          <a:cs typeface="Courier New" panose="02070309020205020404" pitchFamily="49" charset="0"/>
                        </a:rPr>
                        <a:t>Long</a:t>
                      </a:r>
                      <a:r>
                        <a:rPr kumimoji="0" lang="en-US" altLang="en-US" sz="1800" b="1"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 </a:t>
                      </a:r>
                      <a:endParaRPr kumimoji="0" lang="zh-CN" altLang="en-US" sz="18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F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a:ln>
                            <a:noFill/>
                          </a:ln>
                          <a:solidFill>
                            <a:srgbClr val="006600"/>
                          </a:solidFill>
                          <a:effectLst/>
                          <a:latin typeface="Courier New" panose="02070309020205020404" pitchFamily="49" charset="0"/>
                          <a:cs typeface="Courier New" panose="02070309020205020404" pitchFamily="49" charset="0"/>
                        </a:rPr>
                        <a:t>long</a:t>
                      </a:r>
                      <a:endParaRPr kumimoji="0" lang="zh-CN" altLang="en-US" sz="18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F6"/>
                    </a:solidFill>
                  </a:tcPr>
                </a:tc>
                <a:extLst>
                  <a:ext uri="{0D108BD9-81ED-4DB2-BD59-A6C34878D82A}">
                    <a16:rowId xmlns:a16="http://schemas.microsoft.com/office/drawing/2014/main" val="10006"/>
                  </a:ext>
                </a:extLst>
              </a:tr>
              <a:tr h="4238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dirty="0">
                          <a:ln>
                            <a:noFill/>
                          </a:ln>
                          <a:solidFill>
                            <a:srgbClr val="FF0000"/>
                          </a:solidFill>
                          <a:effectLst/>
                          <a:latin typeface="Courier New" panose="02070309020205020404" pitchFamily="49" charset="0"/>
                          <a:cs typeface="Courier New" panose="02070309020205020404" pitchFamily="49" charset="0"/>
                        </a:rPr>
                        <a:t>Float</a:t>
                      </a:r>
                      <a:r>
                        <a:rPr kumimoji="0" lang="en-US" altLang="en-US" sz="1800" b="1"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 </a:t>
                      </a:r>
                      <a:endParaRPr kumimoji="0" lang="zh-CN" altLang="en-US" sz="18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a:ln>
                            <a:noFill/>
                          </a:ln>
                          <a:solidFill>
                            <a:srgbClr val="006600"/>
                          </a:solidFill>
                          <a:effectLst/>
                          <a:latin typeface="Courier New" panose="02070309020205020404" pitchFamily="49" charset="0"/>
                          <a:cs typeface="Courier New" panose="02070309020205020404" pitchFamily="49" charset="0"/>
                        </a:rPr>
                        <a:t>float</a:t>
                      </a:r>
                      <a:endParaRPr kumimoji="0" lang="zh-CN" altLang="en-US" sz="18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EC"/>
                    </a:solidFill>
                  </a:tcPr>
                </a:tc>
                <a:extLst>
                  <a:ext uri="{0D108BD9-81ED-4DB2-BD59-A6C34878D82A}">
                    <a16:rowId xmlns:a16="http://schemas.microsoft.com/office/drawing/2014/main" val="10007"/>
                  </a:ext>
                </a:extLst>
              </a:tr>
              <a:tr h="4238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dirty="0">
                          <a:ln>
                            <a:noFill/>
                          </a:ln>
                          <a:solidFill>
                            <a:srgbClr val="FF0000"/>
                          </a:solidFill>
                          <a:effectLst/>
                          <a:latin typeface="Courier New" panose="02070309020205020404" pitchFamily="49" charset="0"/>
                          <a:cs typeface="Courier New" panose="02070309020205020404" pitchFamily="49" charset="0"/>
                        </a:rPr>
                        <a:t>Double</a:t>
                      </a:r>
                      <a:endParaRPr kumimoji="0" lang="zh-CN" altLang="en-US" sz="18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F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800" b="1" i="0" u="none" strike="noStrike" cap="none" normalizeH="0" baseline="0" dirty="0">
                          <a:ln>
                            <a:noFill/>
                          </a:ln>
                          <a:solidFill>
                            <a:srgbClr val="006600"/>
                          </a:solidFill>
                          <a:effectLst/>
                          <a:latin typeface="Courier New" panose="02070309020205020404" pitchFamily="49" charset="0"/>
                          <a:cs typeface="Courier New" panose="02070309020205020404" pitchFamily="49" charset="0"/>
                        </a:rPr>
                        <a:t>double</a:t>
                      </a:r>
                      <a:endParaRPr kumimoji="0" lang="zh-CN" altLang="en-US" sz="18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endParaRPr>
                    </a:p>
                  </a:txBody>
                  <a:tcPr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F6"/>
                    </a:solidFill>
                  </a:tcPr>
                </a:tc>
                <a:extLst>
                  <a:ext uri="{0D108BD9-81ED-4DB2-BD59-A6C34878D82A}">
                    <a16:rowId xmlns:a16="http://schemas.microsoft.com/office/drawing/2014/main" val="10008"/>
                  </a:ext>
                </a:extLst>
              </a:tr>
            </a:tbl>
          </a:graphicData>
        </a:graphic>
      </p:graphicFrame>
      <p:sp>
        <p:nvSpPr>
          <p:cNvPr id="12" name="Text Box 7"/>
          <p:cNvSpPr txBox="1">
            <a:spLocks noChangeArrowheads="1"/>
          </p:cNvSpPr>
          <p:nvPr/>
        </p:nvSpPr>
        <p:spPr bwMode="auto">
          <a:xfrm>
            <a:off x="4876800" y="3162300"/>
            <a:ext cx="3848100" cy="2246313"/>
          </a:xfrm>
          <a:prstGeom prst="rect">
            <a:avLst/>
          </a:prstGeom>
          <a:noFill/>
          <a:ln w="12700">
            <a:noFill/>
            <a:miter lim="800000"/>
            <a:headEnd type="none" w="sm" len="sm"/>
            <a:tailEnd type="none" w="sm" len="sm"/>
          </a:ln>
        </p:spPr>
        <p:txBody>
          <a:bodyPr>
            <a:spAutoFit/>
          </a:bodyPr>
          <a:lstStyle/>
          <a:p>
            <a:pPr marR="0" defTabSz="914400">
              <a:spcBef>
                <a:spcPct val="50000"/>
              </a:spcBef>
              <a:buClrTx/>
              <a:buSzTx/>
              <a:buFontTx/>
              <a:buNone/>
              <a:defRPr/>
            </a:pPr>
            <a:r>
              <a:rPr kumimoji="0" lang="zh-CN" altLang="en-US" sz="2000" kern="1200" cap="none" spc="0" normalizeH="0" baseline="0" noProof="0" dirty="0">
                <a:latin typeface="Times New Roman" panose="02020603050405020304" pitchFamily="18" charset="0"/>
                <a:ea typeface="宋体" panose="02010600030101010101" pitchFamily="2" charset="-122"/>
                <a:cs typeface="Courier New" panose="02070309020205020404" pitchFamily="49" charset="0"/>
              </a:rPr>
              <a:t>注意</a:t>
            </a:r>
            <a:r>
              <a:rPr kumimoji="0" lang="en-US" altLang="en-US" sz="2000" kern="1200" cap="none" spc="0" normalizeH="0" baseline="0" noProof="0" dirty="0">
                <a:latin typeface="Times New Roman" panose="02020603050405020304" pitchFamily="18" charset="0"/>
                <a:ea typeface="宋体" panose="02010600030101010101" pitchFamily="2" charset="-122"/>
                <a:cs typeface="Courier New" panose="02070309020205020404" pitchFamily="49" charset="0"/>
              </a:rPr>
              <a:t>: </a:t>
            </a:r>
          </a:p>
          <a:p>
            <a:pPr marL="457200" marR="0" indent="-457200" defTabSz="914400">
              <a:spcBef>
                <a:spcPct val="50000"/>
              </a:spcBef>
              <a:buClrTx/>
              <a:buSzTx/>
              <a:buFontTx/>
              <a:buAutoNum type="arabicParenBoth"/>
              <a:defRPr/>
            </a:pPr>
            <a:r>
              <a:rPr kumimoji="0" lang="en-US" altLang="zh-CN" sz="2000" kern="1200" cap="none" spc="0" normalizeH="0" baseline="0" noProof="0" dirty="0" err="1">
                <a:latin typeface="华文楷体" panose="02010600040101010101" pitchFamily="2" charset="-122"/>
                <a:ea typeface="华文楷体" panose="02010600040101010101" pitchFamily="2" charset="-122"/>
                <a:cs typeface="Courier New" panose="02070309020205020404" pitchFamily="49" charset="0"/>
              </a:rPr>
              <a:t>包装</a:t>
            </a:r>
            <a:r>
              <a:rPr kumimoji="0" lang="zh-CN" altLang="en-US" sz="2000" kern="1200" cap="none" spc="0" normalizeH="0" baseline="0" noProof="0" dirty="0">
                <a:latin typeface="华文楷体" panose="02010600040101010101" pitchFamily="2" charset="-122"/>
                <a:ea typeface="华文楷体" panose="02010600040101010101" pitchFamily="2" charset="-122"/>
                <a:cs typeface="Courier New" panose="02070309020205020404" pitchFamily="49" charset="0"/>
              </a:rPr>
              <a:t>类没有</a:t>
            </a:r>
            <a:r>
              <a:rPr kumimoji="0" lang="zh-CN" altLang="en-US" sz="2000" kern="1200" cap="none" spc="0" normalizeH="0" baseline="0" noProof="0" dirty="0">
                <a:solidFill>
                  <a:srgbClr val="C0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Courier New" panose="02070309020205020404" pitchFamily="49" charset="0"/>
              </a:rPr>
              <a:t>无参</a:t>
            </a:r>
            <a:r>
              <a:rPr kumimoji="0" lang="zh-CN" altLang="en-US" sz="2000" kern="1200" cap="none" spc="0" normalizeH="0" baseline="0" noProof="0" dirty="0">
                <a:latin typeface="华文楷体" panose="02010600040101010101" pitchFamily="2" charset="-122"/>
                <a:ea typeface="华文楷体" panose="02010600040101010101" pitchFamily="2" charset="-122"/>
                <a:cs typeface="Courier New" panose="02070309020205020404" pitchFamily="49" charset="0"/>
              </a:rPr>
              <a:t>构造方法。</a:t>
            </a:r>
            <a:endParaRPr kumimoji="0" lang="en-US" altLang="en-US" sz="2000" kern="1200" cap="none" spc="0" normalizeH="0" baseline="0" noProof="0" dirty="0">
              <a:latin typeface="华文楷体" panose="02010600040101010101" pitchFamily="2" charset="-122"/>
              <a:ea typeface="华文楷体" panose="02010600040101010101" pitchFamily="2" charset="-122"/>
              <a:cs typeface="Courier New" panose="02070309020205020404" pitchFamily="49" charset="0"/>
            </a:endParaRPr>
          </a:p>
          <a:p>
            <a:pPr marL="457200" marR="0" indent="-457200" defTabSz="914400">
              <a:spcBef>
                <a:spcPct val="50000"/>
              </a:spcBef>
              <a:buClrTx/>
              <a:buSzTx/>
              <a:buFontTx/>
              <a:buAutoNum type="arabicParenBoth"/>
              <a:defRPr/>
            </a:pPr>
            <a:r>
              <a:rPr kumimoji="0" lang="en-US" altLang="zh-CN" sz="2000" kern="1200" cap="none" spc="0" normalizeH="0" baseline="0" noProof="0" dirty="0" err="1">
                <a:latin typeface="华文楷体" panose="02010600040101010101" pitchFamily="2" charset="-122"/>
                <a:ea typeface="华文楷体" panose="02010600040101010101" pitchFamily="2" charset="-122"/>
                <a:cs typeface="Courier New" panose="02070309020205020404" pitchFamily="49" charset="0"/>
              </a:rPr>
              <a:t>所有</a:t>
            </a:r>
            <a:r>
              <a:rPr kumimoji="0" lang="zh-CN" altLang="en-US" sz="2000" kern="1200" cap="none" spc="0" normalizeH="0" baseline="0" noProof="0" dirty="0">
                <a:latin typeface="华文楷体" panose="02010600040101010101" pitchFamily="2" charset="-122"/>
                <a:ea typeface="华文楷体" panose="02010600040101010101" pitchFamily="2" charset="-122"/>
                <a:cs typeface="Courier New" panose="02070309020205020404" pitchFamily="49" charset="0"/>
              </a:rPr>
              <a:t>的包装类的实例都是不可变的，这意味着一旦创建对象后，它们的内部值就不能再改变。</a:t>
            </a:r>
            <a:endParaRPr kumimoji="0" lang="en-US" altLang="en-US" sz="2000" kern="1200" cap="none" spc="0" normalizeH="0" baseline="0" noProof="0" dirty="0">
              <a:latin typeface="华文楷体" panose="02010600040101010101" pitchFamily="2" charset="-122"/>
              <a:ea typeface="华文楷体" panose="02010600040101010101" pitchFamily="2" charset="-122"/>
              <a:cs typeface="Courier New" panose="02070309020205020404" pitchFamily="49" charset="0"/>
            </a:endParaRPr>
          </a:p>
        </p:txBody>
      </p:sp>
      <p:grpSp>
        <p:nvGrpSpPr>
          <p:cNvPr id="2" name="组合 8"/>
          <p:cNvGrpSpPr/>
          <p:nvPr/>
        </p:nvGrpSpPr>
        <p:grpSpPr>
          <a:xfrm>
            <a:off x="1104900" y="3429000"/>
            <a:ext cx="1562100" cy="1600200"/>
            <a:chOff x="1524000" y="2324100"/>
            <a:chExt cx="1562100" cy="1600200"/>
          </a:xfrm>
        </p:grpSpPr>
        <p:sp>
          <p:nvSpPr>
            <p:cNvPr id="42024" name="矩形 6"/>
            <p:cNvSpPr/>
            <p:nvPr/>
          </p:nvSpPr>
          <p:spPr>
            <a:xfrm>
              <a:off x="1524000" y="2324100"/>
              <a:ext cx="1562100" cy="342900"/>
            </a:xfrm>
            <a:prstGeom prst="rect">
              <a:avLst/>
            </a:prstGeom>
            <a:solidFill>
              <a:srgbClr val="FFC000">
                <a:alpha val="30196"/>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42025" name="矩形 7"/>
            <p:cNvSpPr/>
            <p:nvPr/>
          </p:nvSpPr>
          <p:spPr>
            <a:xfrm>
              <a:off x="1676400" y="3619500"/>
              <a:ext cx="1257300" cy="304800"/>
            </a:xfrm>
            <a:prstGeom prst="rect">
              <a:avLst/>
            </a:prstGeom>
            <a:solidFill>
              <a:srgbClr val="FFC000">
                <a:alpha val="30196"/>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p:cNvSpPr>
          <p:nvPr>
            <p:ph type="title"/>
          </p:nvPr>
        </p:nvSpPr>
        <p:spPr/>
        <p:txBody>
          <a:bodyPr vert="horz" wrap="square" lIns="92075" tIns="46038" rIns="92075" bIns="46038" anchor="ctr" anchorCtr="0"/>
          <a:lstStyle/>
          <a:p>
            <a:pPr eaLnBrk="1" hangingPunct="1">
              <a:buNone/>
            </a:pPr>
            <a:r>
              <a:rPr lang="en-US" altLang="en-US" sz="4200" kern="1200" dirty="0">
                <a:latin typeface="Courier New" panose="02070309020205020404" pitchFamily="49" charset="0"/>
                <a:ea typeface="+mj-ea"/>
                <a:cs typeface="Courier New" panose="02070309020205020404" pitchFamily="49" charset="0"/>
              </a:rPr>
              <a:t>Integer</a:t>
            </a:r>
            <a:r>
              <a:rPr lang="zh-CN" altLang="en-US" kern="1200" dirty="0">
                <a:latin typeface="Courier New" panose="02070309020205020404" pitchFamily="49" charset="0"/>
                <a:ea typeface="宋体" panose="02010600030101010101" pitchFamily="2" charset="-122"/>
                <a:cs typeface="+mj-cs"/>
              </a:rPr>
              <a:t>和</a:t>
            </a:r>
            <a:r>
              <a:rPr lang="en-US" altLang="en-US" sz="4200" kern="1200" dirty="0">
                <a:latin typeface="Courier New" panose="02070309020205020404" pitchFamily="49" charset="0"/>
                <a:ea typeface="+mj-ea"/>
                <a:cs typeface="Courier New" panose="02070309020205020404" pitchFamily="49" charset="0"/>
              </a:rPr>
              <a:t>Double</a:t>
            </a:r>
            <a:r>
              <a:rPr lang="zh-CN" altLang="en-US" kern="1200" dirty="0">
                <a:latin typeface="Courier New" panose="02070309020205020404" pitchFamily="49" charset="0"/>
                <a:ea typeface="宋体" panose="02010600030101010101" pitchFamily="2" charset="-122"/>
                <a:cs typeface="+mj-cs"/>
              </a:rPr>
              <a:t>类</a:t>
            </a:r>
          </a:p>
        </p:txBody>
      </p:sp>
      <p:sp>
        <p:nvSpPr>
          <p:cNvPr id="9220"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17</a:t>
            </a:fld>
            <a:endParaRPr lang="en-US" altLang="en-US" sz="1400" dirty="0">
              <a:ea typeface="宋体" panose="02010600030101010101" pitchFamily="2" charset="-122"/>
            </a:endParaRPr>
          </a:p>
        </p:txBody>
      </p:sp>
      <p:sp>
        <p:nvSpPr>
          <p:cNvPr id="9221"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17</a:t>
            </a:fld>
            <a:endParaRPr lang="en-US" altLang="en-US" sz="1400" dirty="0">
              <a:latin typeface="Times New Roman" panose="02020603050405020304" pitchFamily="18" charset="0"/>
            </a:endParaRPr>
          </a:p>
        </p:txBody>
      </p:sp>
      <p:sp>
        <p:nvSpPr>
          <p:cNvPr id="9222" name="Rectangle 6"/>
          <p:cNvSpPr/>
          <p:nvPr/>
        </p:nvSpPr>
        <p:spPr>
          <a:xfrm>
            <a:off x="2743200" y="18859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9223" name="Rectangle 8"/>
          <p:cNvSpPr/>
          <p:nvPr/>
        </p:nvSpPr>
        <p:spPr>
          <a:xfrm>
            <a:off x="2743200" y="18859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9224" name="Rectangle 10"/>
          <p:cNvSpPr/>
          <p:nvPr/>
        </p:nvSpPr>
        <p:spPr>
          <a:xfrm>
            <a:off x="2628900" y="18859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9225" name="Rectangle 9"/>
          <p:cNvSpPr/>
          <p:nvPr/>
        </p:nvSpPr>
        <p:spPr>
          <a:xfrm>
            <a:off x="0" y="185737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20489" name="Object 8"/>
          <p:cNvGraphicFramePr>
            <a:graphicFrameLocks noChangeAspect="1"/>
          </p:cNvGraphicFramePr>
          <p:nvPr/>
        </p:nvGraphicFramePr>
        <p:xfrm>
          <a:off x="4763" y="1127125"/>
          <a:ext cx="9134475" cy="4968875"/>
        </p:xfrm>
        <a:graphic>
          <a:graphicData uri="http://schemas.openxmlformats.org/presentationml/2006/ole">
            <mc:AlternateContent xmlns:mc="http://schemas.openxmlformats.org/markup-compatibility/2006">
              <mc:Choice xmlns:v="urn:schemas-microsoft-com:vml" Requires="v">
                <p:oleObj r:id="rId2" imgW="5774690" imgH="3144520" progId="Word.Picture.8">
                  <p:embed/>
                </p:oleObj>
              </mc:Choice>
              <mc:Fallback>
                <p:oleObj r:id="rId2" imgW="5774690" imgH="3144520" progId="Word.Picture.8">
                  <p:embed/>
                  <p:pic>
                    <p:nvPicPr>
                      <p:cNvPr id="0" name="图片 3079"/>
                      <p:cNvPicPr/>
                      <p:nvPr/>
                    </p:nvPicPr>
                    <p:blipFill>
                      <a:blip r:embed="rId3"/>
                      <a:stretch>
                        <a:fillRect/>
                      </a:stretch>
                    </p:blipFill>
                    <p:spPr>
                      <a:xfrm>
                        <a:off x="4763" y="1127125"/>
                        <a:ext cx="9134475" cy="4968875"/>
                      </a:xfrm>
                      <a:prstGeom prst="rect">
                        <a:avLst/>
                      </a:prstGeom>
                      <a:noFill/>
                      <a:ln w="38100">
                        <a:noFill/>
                        <a:miter/>
                      </a:ln>
                    </p:spPr>
                  </p:pic>
                </p:oleObj>
              </mc:Fallback>
            </mc:AlternateContent>
          </a:graphicData>
        </a:graphic>
      </p:graphicFrame>
      <p:sp>
        <p:nvSpPr>
          <p:cNvPr id="9226" name="矩形 12"/>
          <p:cNvSpPr/>
          <p:nvPr/>
        </p:nvSpPr>
        <p:spPr>
          <a:xfrm>
            <a:off x="190500" y="3009900"/>
            <a:ext cx="2133600" cy="1447800"/>
          </a:xfrm>
          <a:prstGeom prst="rect">
            <a:avLst/>
          </a:prstGeom>
          <a:solidFill>
            <a:srgbClr val="FFC000">
              <a:alpha val="30196"/>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
        <p:nvSpPr>
          <p:cNvPr id="9227" name="矩形 13"/>
          <p:cNvSpPr/>
          <p:nvPr/>
        </p:nvSpPr>
        <p:spPr>
          <a:xfrm>
            <a:off x="4495800" y="3009900"/>
            <a:ext cx="2133600" cy="1447800"/>
          </a:xfrm>
          <a:prstGeom prst="rect">
            <a:avLst/>
          </a:prstGeom>
          <a:solidFill>
            <a:srgbClr val="FFC000">
              <a:alpha val="30196"/>
            </a:srgbClr>
          </a:solidFill>
          <a:ln w="12700">
            <a:noFill/>
          </a:ln>
        </p:spPr>
        <p:txBody>
          <a:bodyPr/>
          <a:lstStyle/>
          <a:p>
            <a:endParaRPr lang="zh-CN" altLang="en-US" dirty="0">
              <a:latin typeface="Times New Roman" panose="02020603050405020304" pitchFamily="18" charset="0"/>
              <a:ea typeface="宋体"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18</a:t>
            </a:fld>
            <a:endParaRPr lang="en-US" altLang="en-US" sz="1400" dirty="0">
              <a:ea typeface="宋体" panose="02010600030101010101" pitchFamily="2" charset="-122"/>
            </a:endParaRPr>
          </a:p>
        </p:txBody>
      </p:sp>
      <p:sp>
        <p:nvSpPr>
          <p:cNvPr id="43011" name="Rectangle 2"/>
          <p:cNvSpPr>
            <a:spLocks noGrp="1"/>
          </p:cNvSpPr>
          <p:nvPr>
            <p:ph type="title" idx="4294967295"/>
          </p:nvPr>
        </p:nvSpPr>
        <p:spPr>
          <a:xfrm>
            <a:off x="0" y="381000"/>
            <a:ext cx="7772400" cy="1428750"/>
          </a:xfrm>
        </p:spPr>
        <p:txBody>
          <a:bodyPr vert="horz" wrap="square" lIns="92075" tIns="46038" rIns="92075" bIns="46038" anchor="ctr" anchorCtr="0"/>
          <a:lstStyle/>
          <a:p>
            <a:pPr eaLnBrk="1" hangingPunct="1"/>
            <a:r>
              <a:rPr lang="en-US" altLang="en-US" sz="4200" dirty="0">
                <a:latin typeface="Courier New" panose="02070309020205020404" pitchFamily="49" charset="0"/>
              </a:rPr>
              <a:t>Integer</a:t>
            </a:r>
            <a:r>
              <a:rPr lang="en-US" altLang="en-US" dirty="0"/>
              <a:t> </a:t>
            </a:r>
            <a:r>
              <a:rPr lang="en-US" altLang="zh-CN" dirty="0">
                <a:ea typeface="宋体" panose="02010600030101010101" pitchFamily="2" charset="-122"/>
              </a:rPr>
              <a:t>和</a:t>
            </a:r>
            <a:r>
              <a:rPr lang="en-US" altLang="en-US" dirty="0"/>
              <a:t> </a:t>
            </a:r>
            <a:r>
              <a:rPr lang="en-US" altLang="en-US" sz="4200" dirty="0">
                <a:latin typeface="Courier New" panose="02070309020205020404" pitchFamily="49" charset="0"/>
              </a:rPr>
              <a:t>Double</a:t>
            </a:r>
            <a:r>
              <a:rPr lang="en-US" altLang="en-US" dirty="0"/>
              <a:t> </a:t>
            </a:r>
            <a:r>
              <a:rPr lang="zh-CN" altLang="en-US" dirty="0">
                <a:ea typeface="宋体" panose="02010600030101010101" pitchFamily="2" charset="-122"/>
              </a:rPr>
              <a:t>类</a:t>
            </a:r>
          </a:p>
        </p:txBody>
      </p:sp>
      <p:sp>
        <p:nvSpPr>
          <p:cNvPr id="43012" name="Rectangle 3"/>
          <p:cNvSpPr>
            <a:spLocks noGrp="1"/>
          </p:cNvSpPr>
          <p:nvPr>
            <p:ph type="body" idx="4294967295"/>
          </p:nvPr>
        </p:nvSpPr>
        <p:spPr>
          <a:xfrm>
            <a:off x="1371600" y="1981200"/>
            <a:ext cx="7772400" cy="2514600"/>
          </a:xfrm>
        </p:spPr>
        <p:txBody>
          <a:bodyPr vert="horz" wrap="square" lIns="92075" tIns="46038" rIns="92075" bIns="46038" anchor="t" anchorCtr="0"/>
          <a:lstStyle/>
          <a:p>
            <a:pPr eaLnBrk="1" hangingPunct="1">
              <a:lnSpc>
                <a:spcPct val="90000"/>
              </a:lnSpc>
              <a:spcBef>
                <a:spcPct val="50000"/>
              </a:spcBef>
              <a:buFont typeface="Wingdings" panose="05000000000000000000" pitchFamily="2" charset="2"/>
              <a:buChar char="q"/>
            </a:pPr>
            <a:r>
              <a:rPr lang="en-US" altLang="en-US" dirty="0"/>
              <a:t>Constructors</a:t>
            </a:r>
          </a:p>
          <a:p>
            <a:pPr eaLnBrk="1" hangingPunct="1">
              <a:lnSpc>
                <a:spcPct val="90000"/>
              </a:lnSpc>
              <a:spcBef>
                <a:spcPct val="100000"/>
              </a:spcBef>
              <a:buFont typeface="Wingdings" panose="05000000000000000000" pitchFamily="2" charset="2"/>
              <a:buChar char="q"/>
            </a:pPr>
            <a:r>
              <a:rPr lang="en-US" altLang="en-US" dirty="0"/>
              <a:t>Class Constants </a:t>
            </a:r>
            <a:r>
              <a:rPr lang="en-US" altLang="en-US" sz="3000" dirty="0">
                <a:latin typeface="Courier New" panose="02070309020205020404" pitchFamily="49" charset="0"/>
              </a:rPr>
              <a:t>MAX_VALUE</a:t>
            </a:r>
            <a:r>
              <a:rPr lang="en-US" altLang="en-US" dirty="0"/>
              <a:t>, </a:t>
            </a:r>
            <a:r>
              <a:rPr lang="en-US" altLang="en-US" sz="3000" dirty="0">
                <a:latin typeface="Courier New" panose="02070309020205020404" pitchFamily="49" charset="0"/>
              </a:rPr>
              <a:t>MIN_VALUE</a:t>
            </a:r>
            <a:endParaRPr lang="en-US" altLang="en-US" dirty="0"/>
          </a:p>
          <a:p>
            <a:pPr eaLnBrk="1" hangingPunct="1">
              <a:lnSpc>
                <a:spcPct val="90000"/>
              </a:lnSpc>
              <a:spcBef>
                <a:spcPct val="100000"/>
              </a:spcBef>
              <a:buFont typeface="Wingdings" panose="05000000000000000000" pitchFamily="2" charset="2"/>
              <a:buChar char="q"/>
            </a:pPr>
            <a:r>
              <a:rPr lang="en-US" altLang="en-US" dirty="0"/>
              <a:t>Conversion Methods</a:t>
            </a:r>
          </a:p>
        </p:txBody>
      </p:sp>
      <p:sp>
        <p:nvSpPr>
          <p:cNvPr id="43013"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18</a:t>
            </a:fld>
            <a:endParaRPr lang="en-US" altLang="en-US" sz="1400" dirty="0">
              <a:latin typeface="Times New Roman" panose="02020603050405020304" pitchFamily="18"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数值包装类常量</a:t>
            </a:r>
            <a:r>
              <a:rPr lang="en-US" altLang="en-US" kern="1200" dirty="0">
                <a:latin typeface="Courier New" panose="02070309020205020404" pitchFamily="49" charset="0"/>
                <a:ea typeface="宋体" panose="02010600030101010101" pitchFamily="2" charset="-122"/>
                <a:cs typeface="+mj-cs"/>
              </a:rPr>
              <a:t> </a:t>
            </a:r>
          </a:p>
        </p:txBody>
      </p:sp>
      <p:sp>
        <p:nvSpPr>
          <p:cNvPr id="44035" name="Rectangle 3"/>
          <p:cNvSpPr>
            <a:spLocks noGrp="1"/>
          </p:cNvSpPr>
          <p:nvPr>
            <p:ph idx="1"/>
          </p:nvPr>
        </p:nvSpPr>
        <p:spPr/>
        <p:txBody>
          <a:bodyPr vert="horz" wrap="square" lIns="92075" tIns="46038" rIns="92075" bIns="46038" anchor="t" anchorCtr="0"/>
          <a:lstStyle/>
          <a:p>
            <a:pPr marL="0" indent="0" eaLnBrk="1" hangingPunct="1">
              <a:spcBef>
                <a:spcPct val="50000"/>
              </a:spcBef>
              <a:buSzPct val="75000"/>
            </a:pPr>
            <a:r>
              <a:rPr lang="en-US" altLang="zh-CN" sz="2800" kern="1200" dirty="0">
                <a:latin typeface="Courier New" panose="02070309020205020404" pitchFamily="49" charset="0"/>
                <a:ea typeface="宋体" panose="02010600030101010101" pitchFamily="2" charset="-122"/>
                <a:cs typeface="+mn-cs"/>
              </a:rPr>
              <a:t> 每一个</a:t>
            </a:r>
            <a:r>
              <a:rPr lang="zh-CN" altLang="en-US" sz="2800" kern="1200" dirty="0">
                <a:latin typeface="Courier New" panose="02070309020205020404" pitchFamily="49" charset="0"/>
                <a:ea typeface="宋体" panose="02010600030101010101" pitchFamily="2" charset="-122"/>
                <a:cs typeface="+mn-cs"/>
              </a:rPr>
              <a:t>数值包装类都有常量</a:t>
            </a:r>
            <a:r>
              <a:rPr lang="en-US" altLang="en-US" sz="2800" b="1" kern="1200" dirty="0">
                <a:latin typeface="Courier New" panose="02070309020205020404" pitchFamily="49" charset="0"/>
                <a:ea typeface="宋体" panose="02010600030101010101" pitchFamily="2" charset="-122"/>
                <a:cs typeface="+mn-cs"/>
              </a:rPr>
              <a:t>MAX_VALUE</a:t>
            </a:r>
            <a:r>
              <a:rPr lang="zh-CN" altLang="en-US" sz="2800" kern="1200" dirty="0">
                <a:latin typeface="Courier New" panose="02070309020205020404" pitchFamily="49" charset="0"/>
                <a:ea typeface="宋体" panose="02010600030101010101" pitchFamily="2" charset="-122"/>
                <a:cs typeface="+mn-cs"/>
              </a:rPr>
              <a:t>和</a:t>
            </a:r>
            <a:r>
              <a:rPr lang="en-US" altLang="en-US" sz="2800" b="1" kern="1200" dirty="0">
                <a:latin typeface="Courier New" panose="02070309020205020404" pitchFamily="49" charset="0"/>
                <a:ea typeface="宋体" panose="02010600030101010101" pitchFamily="2" charset="-122"/>
                <a:cs typeface="+mn-cs"/>
              </a:rPr>
              <a:t>MIN_VALUE</a:t>
            </a:r>
            <a:r>
              <a:rPr lang="zh-CN" altLang="en-US" sz="2800" kern="1200" dirty="0">
                <a:latin typeface="Courier New" panose="02070309020205020404" pitchFamily="49" charset="0"/>
                <a:ea typeface="宋体" panose="02010600030101010101" pitchFamily="2" charset="-122"/>
                <a:cs typeface="+mn-cs"/>
              </a:rPr>
              <a:t>。</a:t>
            </a:r>
            <a:endParaRPr lang="en-US" altLang="zh-CN" sz="2800" kern="1200" dirty="0">
              <a:latin typeface="Courier New" panose="02070309020205020404" pitchFamily="49" charset="0"/>
              <a:ea typeface="宋体" panose="02010600030101010101" pitchFamily="2" charset="-122"/>
              <a:cs typeface="+mn-cs"/>
            </a:endParaRPr>
          </a:p>
          <a:p>
            <a:pPr marL="400050" lvl="1" indent="0" eaLnBrk="1" hangingPunct="1">
              <a:spcBef>
                <a:spcPct val="50000"/>
              </a:spcBef>
              <a:buFont typeface="Wingdings" panose="05000000000000000000" pitchFamily="2" charset="2"/>
              <a:buNone/>
            </a:pPr>
            <a:endParaRPr lang="en-US" altLang="en-US" sz="2400" kern="1200" dirty="0">
              <a:latin typeface="Courier New" panose="02070309020205020404" pitchFamily="49" charset="0"/>
              <a:ea typeface="宋体" panose="02010600030101010101" pitchFamily="2" charset="-122"/>
              <a:cs typeface="+mn-cs"/>
            </a:endParaRPr>
          </a:p>
          <a:p>
            <a:pPr marL="400050" lvl="1" indent="0" eaLnBrk="1" hangingPunct="1">
              <a:spcBef>
                <a:spcPct val="50000"/>
              </a:spcBef>
            </a:pPr>
            <a:r>
              <a:rPr lang="en-US" altLang="en-US" sz="2400" b="1" kern="1200" dirty="0">
                <a:solidFill>
                  <a:srgbClr val="002060"/>
                </a:solidFill>
                <a:latin typeface="Courier New" panose="02070309020205020404" pitchFamily="49" charset="0"/>
                <a:ea typeface="宋体" panose="02010600030101010101" pitchFamily="2" charset="-122"/>
                <a:cs typeface="+mn-cs"/>
              </a:rPr>
              <a:t>MAX_VALUE</a:t>
            </a:r>
            <a:r>
              <a:rPr lang="en-US" altLang="zh-CN" sz="2400" kern="1200" dirty="0">
                <a:solidFill>
                  <a:srgbClr val="002060"/>
                </a:solidFill>
                <a:latin typeface="Courier New" panose="02070309020205020404" pitchFamily="49" charset="0"/>
                <a:ea typeface="宋体" panose="02010600030101010101" pitchFamily="2" charset="-122"/>
                <a:cs typeface="+mn-cs"/>
              </a:rPr>
              <a:t>代表</a:t>
            </a:r>
            <a:r>
              <a:rPr lang="zh-CN" altLang="en-US" sz="2400" kern="1200" dirty="0">
                <a:solidFill>
                  <a:srgbClr val="002060"/>
                </a:solidFill>
                <a:latin typeface="Courier New" panose="02070309020205020404" pitchFamily="49" charset="0"/>
                <a:ea typeface="宋体" panose="02010600030101010101" pitchFamily="2" charset="-122"/>
                <a:cs typeface="+mn-cs"/>
              </a:rPr>
              <a:t>相应基本数据类型的最大值。</a:t>
            </a:r>
            <a:endParaRPr lang="en-US" altLang="zh-CN" sz="2400" kern="1200" dirty="0">
              <a:solidFill>
                <a:srgbClr val="002060"/>
              </a:solidFill>
              <a:latin typeface="Courier New" panose="02070309020205020404" pitchFamily="49" charset="0"/>
              <a:ea typeface="宋体" panose="02010600030101010101" pitchFamily="2" charset="-122"/>
              <a:cs typeface="+mn-cs"/>
            </a:endParaRPr>
          </a:p>
          <a:p>
            <a:pPr marL="400050" lvl="1" indent="0" eaLnBrk="1" hangingPunct="1">
              <a:spcBef>
                <a:spcPct val="50000"/>
              </a:spcBef>
            </a:pPr>
            <a:endParaRPr lang="en-US" altLang="zh-CN" sz="2400" kern="1200" dirty="0">
              <a:solidFill>
                <a:srgbClr val="002060"/>
              </a:solidFill>
              <a:latin typeface="Courier New" panose="02070309020205020404" pitchFamily="49" charset="0"/>
              <a:ea typeface="宋体" panose="02010600030101010101" pitchFamily="2" charset="-122"/>
              <a:cs typeface="+mn-cs"/>
            </a:endParaRPr>
          </a:p>
          <a:p>
            <a:pPr marL="400050" lvl="1" indent="0" eaLnBrk="1" hangingPunct="1">
              <a:spcBef>
                <a:spcPct val="50000"/>
              </a:spcBef>
            </a:pPr>
            <a:r>
              <a:rPr lang="zh-CN" altLang="en-US" sz="2400" kern="1200" dirty="0">
                <a:latin typeface="Courier New" panose="02070309020205020404" pitchFamily="49" charset="0"/>
                <a:ea typeface="宋体" panose="02010600030101010101" pitchFamily="2" charset="-122"/>
                <a:cs typeface="+mn-cs"/>
              </a:rPr>
              <a:t> </a:t>
            </a:r>
            <a:r>
              <a:rPr lang="zh-CN" altLang="en-US" sz="2400" kern="1200" dirty="0">
                <a:solidFill>
                  <a:srgbClr val="C00000"/>
                </a:solidFill>
                <a:latin typeface="Courier New" panose="02070309020205020404" pitchFamily="49" charset="0"/>
                <a:ea typeface="宋体" panose="02010600030101010101" pitchFamily="2" charset="-122"/>
                <a:cs typeface="+mn-cs"/>
              </a:rPr>
              <a:t>对于</a:t>
            </a:r>
            <a:r>
              <a:rPr lang="en-US" altLang="en-US" sz="2400" b="1" kern="1200" dirty="0">
                <a:solidFill>
                  <a:srgbClr val="C00000"/>
                </a:solidFill>
                <a:latin typeface="Courier New" panose="02070309020205020404" pitchFamily="49" charset="0"/>
                <a:ea typeface="宋体" panose="02010600030101010101" pitchFamily="2" charset="-122"/>
                <a:cs typeface="+mn-cs"/>
              </a:rPr>
              <a:t>Byte</a:t>
            </a:r>
            <a:r>
              <a:rPr lang="en-US" altLang="en-US" sz="2400" kern="1200" dirty="0">
                <a:solidFill>
                  <a:srgbClr val="C00000"/>
                </a:solidFill>
                <a:latin typeface="Courier New" panose="02070309020205020404" pitchFamily="49" charset="0"/>
                <a:ea typeface="宋体" panose="02010600030101010101" pitchFamily="2" charset="-122"/>
                <a:cs typeface="+mn-cs"/>
              </a:rPr>
              <a:t>, </a:t>
            </a:r>
            <a:r>
              <a:rPr lang="en-US" altLang="en-US" sz="2400" b="1" kern="1200" dirty="0">
                <a:solidFill>
                  <a:srgbClr val="C00000"/>
                </a:solidFill>
                <a:latin typeface="Courier New" panose="02070309020205020404" pitchFamily="49" charset="0"/>
                <a:ea typeface="宋体" panose="02010600030101010101" pitchFamily="2" charset="-122"/>
                <a:cs typeface="+mn-cs"/>
              </a:rPr>
              <a:t>Short</a:t>
            </a:r>
            <a:r>
              <a:rPr lang="en-US" altLang="en-US" sz="2400" kern="1200" dirty="0">
                <a:solidFill>
                  <a:srgbClr val="C00000"/>
                </a:solidFill>
                <a:latin typeface="Courier New" panose="02070309020205020404" pitchFamily="49" charset="0"/>
                <a:ea typeface="宋体" panose="02010600030101010101" pitchFamily="2" charset="-122"/>
                <a:cs typeface="+mn-cs"/>
              </a:rPr>
              <a:t>, </a:t>
            </a:r>
            <a:r>
              <a:rPr lang="en-US" altLang="en-US" sz="2400" b="1" kern="1200" dirty="0">
                <a:solidFill>
                  <a:srgbClr val="C00000"/>
                </a:solidFill>
                <a:latin typeface="Courier New" panose="02070309020205020404" pitchFamily="49" charset="0"/>
                <a:ea typeface="宋体" panose="02010600030101010101" pitchFamily="2" charset="-122"/>
                <a:cs typeface="+mn-cs"/>
              </a:rPr>
              <a:t>Integer</a:t>
            </a:r>
            <a:r>
              <a:rPr lang="zh-CN" altLang="en-US" sz="2400" kern="1200" dirty="0">
                <a:solidFill>
                  <a:srgbClr val="C00000"/>
                </a:solidFill>
                <a:latin typeface="Courier New" panose="02070309020205020404" pitchFamily="49" charset="0"/>
                <a:ea typeface="宋体" panose="02010600030101010101" pitchFamily="2" charset="-122"/>
                <a:cs typeface="+mn-cs"/>
              </a:rPr>
              <a:t>和</a:t>
            </a:r>
            <a:r>
              <a:rPr lang="en-US" altLang="en-US" sz="2400" b="1" kern="1200" dirty="0">
                <a:solidFill>
                  <a:srgbClr val="C00000"/>
                </a:solidFill>
                <a:latin typeface="Courier New" panose="02070309020205020404" pitchFamily="49" charset="0"/>
                <a:ea typeface="宋体" panose="02010600030101010101" pitchFamily="2" charset="-122"/>
                <a:cs typeface="+mn-cs"/>
              </a:rPr>
              <a:t>Long</a:t>
            </a:r>
            <a:r>
              <a:rPr lang="zh-CN" altLang="en-US" sz="2400" kern="1200" dirty="0">
                <a:solidFill>
                  <a:srgbClr val="C00000"/>
                </a:solidFill>
                <a:latin typeface="Courier New" panose="02070309020205020404" pitchFamily="49" charset="0"/>
                <a:ea typeface="宋体" panose="02010600030101010101" pitchFamily="2" charset="-122"/>
                <a:cs typeface="+mn-cs"/>
              </a:rPr>
              <a:t>类而言，</a:t>
            </a:r>
            <a:r>
              <a:rPr lang="en-US" altLang="en-US" sz="2400" b="1" kern="1200" dirty="0">
                <a:solidFill>
                  <a:srgbClr val="C00000"/>
                </a:solidFill>
                <a:latin typeface="Courier New" panose="02070309020205020404" pitchFamily="49" charset="0"/>
                <a:ea typeface="宋体" panose="02010600030101010101" pitchFamily="2" charset="-122"/>
                <a:cs typeface="+mn-cs"/>
              </a:rPr>
              <a:t>MIN_VALUE</a:t>
            </a:r>
            <a:r>
              <a:rPr lang="en-US" altLang="zh-CN" sz="2400" kern="1200" dirty="0">
                <a:solidFill>
                  <a:srgbClr val="C00000"/>
                </a:solidFill>
                <a:latin typeface="Courier New" panose="02070309020205020404" pitchFamily="49" charset="0"/>
                <a:ea typeface="宋体" panose="02010600030101010101" pitchFamily="2" charset="-122"/>
                <a:cs typeface="+mn-cs"/>
              </a:rPr>
              <a:t>代表</a:t>
            </a:r>
            <a:r>
              <a:rPr lang="zh-CN" altLang="en-US" sz="2400" kern="1200" dirty="0">
                <a:solidFill>
                  <a:srgbClr val="C00000"/>
                </a:solidFill>
                <a:latin typeface="Courier New" panose="02070309020205020404" pitchFamily="49" charset="0"/>
                <a:ea typeface="宋体" panose="02010600030101010101" pitchFamily="2" charset="-122"/>
                <a:cs typeface="+mn-cs"/>
              </a:rPr>
              <a:t>最小的</a:t>
            </a:r>
            <a:r>
              <a:rPr lang="en-US" altLang="en-US" sz="2400" b="1" kern="1200" dirty="0">
                <a:solidFill>
                  <a:srgbClr val="C00000"/>
                </a:solidFill>
                <a:latin typeface="Courier New" panose="02070309020205020404" pitchFamily="49" charset="0"/>
                <a:ea typeface="宋体" panose="02010600030101010101" pitchFamily="2" charset="-122"/>
                <a:cs typeface="+mn-cs"/>
              </a:rPr>
              <a:t>byte,short,int</a:t>
            </a:r>
            <a:r>
              <a:rPr lang="zh-CN" altLang="en-US" sz="2400" kern="1200" dirty="0">
                <a:solidFill>
                  <a:srgbClr val="C00000"/>
                </a:solidFill>
                <a:latin typeface="Courier New" panose="02070309020205020404" pitchFamily="49" charset="0"/>
                <a:ea typeface="宋体" panose="02010600030101010101" pitchFamily="2" charset="-122"/>
                <a:cs typeface="+mn-cs"/>
              </a:rPr>
              <a:t>和</a:t>
            </a:r>
            <a:r>
              <a:rPr lang="en-US" altLang="en-US" sz="2400" b="1" kern="1200" dirty="0">
                <a:solidFill>
                  <a:srgbClr val="C00000"/>
                </a:solidFill>
                <a:latin typeface="Courier New" panose="02070309020205020404" pitchFamily="49" charset="0"/>
                <a:ea typeface="宋体" panose="02010600030101010101" pitchFamily="2" charset="-122"/>
                <a:cs typeface="+mn-cs"/>
              </a:rPr>
              <a:t>long</a:t>
            </a:r>
            <a:r>
              <a:rPr lang="zh-CN" altLang="en-US" sz="2400" kern="1200" dirty="0">
                <a:solidFill>
                  <a:srgbClr val="C00000"/>
                </a:solidFill>
                <a:latin typeface="Courier New" panose="02070309020205020404" pitchFamily="49" charset="0"/>
                <a:ea typeface="宋体" panose="02010600030101010101" pitchFamily="2" charset="-122"/>
                <a:cs typeface="+mn-cs"/>
              </a:rPr>
              <a:t>值。</a:t>
            </a:r>
            <a:endParaRPr lang="en-US" altLang="zh-CN" sz="2400" kern="1200" dirty="0">
              <a:solidFill>
                <a:srgbClr val="C00000"/>
              </a:solidFill>
              <a:latin typeface="Courier New" panose="02070309020205020404" pitchFamily="49" charset="0"/>
              <a:ea typeface="宋体" panose="02010600030101010101" pitchFamily="2" charset="-122"/>
              <a:cs typeface="+mn-cs"/>
            </a:endParaRPr>
          </a:p>
          <a:p>
            <a:pPr marL="400050" lvl="1" indent="0" eaLnBrk="1" hangingPunct="1">
              <a:spcBef>
                <a:spcPct val="50000"/>
              </a:spcBef>
            </a:pPr>
            <a:r>
              <a:rPr lang="zh-CN" altLang="en-US" sz="2400" kern="1200" dirty="0">
                <a:solidFill>
                  <a:srgbClr val="C00000"/>
                </a:solidFill>
                <a:latin typeface="Courier New" panose="02070309020205020404" pitchFamily="49" charset="0"/>
                <a:ea typeface="宋体" panose="02010600030101010101" pitchFamily="2" charset="-122"/>
                <a:cs typeface="+mn-cs"/>
              </a:rPr>
              <a:t> 对于</a:t>
            </a:r>
            <a:r>
              <a:rPr lang="en-US" altLang="en-US" sz="2400" b="1" kern="1200" dirty="0">
                <a:solidFill>
                  <a:srgbClr val="C00000"/>
                </a:solidFill>
                <a:latin typeface="Courier New" panose="02070309020205020404" pitchFamily="49" charset="0"/>
                <a:ea typeface="宋体" panose="02010600030101010101" pitchFamily="2" charset="-122"/>
                <a:cs typeface="+mn-cs"/>
              </a:rPr>
              <a:t>Float</a:t>
            </a:r>
            <a:r>
              <a:rPr lang="zh-CN" altLang="en-US" sz="2400" kern="1200" dirty="0">
                <a:solidFill>
                  <a:srgbClr val="C00000"/>
                </a:solidFill>
                <a:latin typeface="Courier New" panose="02070309020205020404" pitchFamily="49" charset="0"/>
                <a:ea typeface="宋体" panose="02010600030101010101" pitchFamily="2" charset="-122"/>
                <a:cs typeface="+mn-cs"/>
              </a:rPr>
              <a:t>和</a:t>
            </a:r>
            <a:r>
              <a:rPr lang="en-US" altLang="en-US" sz="2400" b="1" kern="1200" dirty="0">
                <a:solidFill>
                  <a:srgbClr val="C00000"/>
                </a:solidFill>
                <a:latin typeface="Courier New" panose="02070309020205020404" pitchFamily="49" charset="0"/>
                <a:ea typeface="宋体" panose="02010600030101010101" pitchFamily="2" charset="-122"/>
                <a:cs typeface="+mn-cs"/>
              </a:rPr>
              <a:t>Double</a:t>
            </a:r>
            <a:r>
              <a:rPr lang="zh-CN" altLang="en-US" sz="2400" kern="1200" dirty="0">
                <a:solidFill>
                  <a:srgbClr val="C00000"/>
                </a:solidFill>
                <a:latin typeface="Courier New" panose="02070309020205020404" pitchFamily="49" charset="0"/>
                <a:ea typeface="宋体" panose="02010600030101010101" pitchFamily="2" charset="-122"/>
                <a:cs typeface="+mn-cs"/>
              </a:rPr>
              <a:t>而言</a:t>
            </a:r>
            <a:r>
              <a:rPr lang="en-US" altLang="en-US" sz="2400" kern="1200" dirty="0">
                <a:solidFill>
                  <a:srgbClr val="C00000"/>
                </a:solidFill>
                <a:latin typeface="Courier New" panose="02070309020205020404" pitchFamily="49" charset="0"/>
                <a:ea typeface="宋体" panose="02010600030101010101" pitchFamily="2" charset="-122"/>
                <a:cs typeface="+mn-cs"/>
              </a:rPr>
              <a:t>,</a:t>
            </a:r>
            <a:r>
              <a:rPr lang="en-US" altLang="en-US" sz="2400" b="1" kern="1200" dirty="0">
                <a:solidFill>
                  <a:srgbClr val="C00000"/>
                </a:solidFill>
                <a:latin typeface="Courier New" panose="02070309020205020404" pitchFamily="49" charset="0"/>
                <a:ea typeface="宋体" panose="02010600030101010101" pitchFamily="2" charset="-122"/>
                <a:cs typeface="+mn-cs"/>
              </a:rPr>
              <a:t>MIN_VALUE</a:t>
            </a:r>
            <a:r>
              <a:rPr lang="en-US" altLang="zh-CN" sz="2400" kern="1200" dirty="0">
                <a:solidFill>
                  <a:srgbClr val="C00000"/>
                </a:solidFill>
                <a:latin typeface="Courier New" panose="02070309020205020404" pitchFamily="49" charset="0"/>
                <a:ea typeface="宋体" panose="02010600030101010101" pitchFamily="2" charset="-122"/>
                <a:cs typeface="+mn-cs"/>
              </a:rPr>
              <a:t>代表</a:t>
            </a:r>
            <a:r>
              <a:rPr lang="en-US" altLang="en-US" sz="2400" b="1" kern="1200" dirty="0">
                <a:solidFill>
                  <a:srgbClr val="C00000"/>
                </a:solidFill>
                <a:latin typeface="Courier New" panose="02070309020205020404" pitchFamily="49" charset="0"/>
                <a:ea typeface="宋体" panose="02010600030101010101" pitchFamily="2" charset="-122"/>
                <a:cs typeface="+mn-cs"/>
              </a:rPr>
              <a:t>float</a:t>
            </a:r>
            <a:r>
              <a:rPr lang="zh-CN" altLang="en-US" sz="2400" kern="1200" dirty="0">
                <a:solidFill>
                  <a:srgbClr val="C00000"/>
                </a:solidFill>
                <a:latin typeface="Courier New" panose="02070309020205020404" pitchFamily="49" charset="0"/>
                <a:ea typeface="宋体" panose="02010600030101010101" pitchFamily="2" charset="-122"/>
                <a:cs typeface="+mn-cs"/>
              </a:rPr>
              <a:t>和</a:t>
            </a:r>
            <a:r>
              <a:rPr lang="en-US" altLang="en-US" sz="2400" b="1" kern="1200" dirty="0">
                <a:solidFill>
                  <a:srgbClr val="C00000"/>
                </a:solidFill>
                <a:latin typeface="Courier New" panose="02070309020205020404" pitchFamily="49" charset="0"/>
                <a:ea typeface="宋体" panose="02010600030101010101" pitchFamily="2" charset="-122"/>
                <a:cs typeface="+mn-cs"/>
              </a:rPr>
              <a:t>double</a:t>
            </a:r>
            <a:r>
              <a:rPr lang="zh-CN" altLang="en-US" sz="2400" kern="1200" dirty="0">
                <a:solidFill>
                  <a:srgbClr val="C00000"/>
                </a:solidFill>
                <a:latin typeface="Courier New" panose="02070309020205020404" pitchFamily="49" charset="0"/>
                <a:ea typeface="宋体" panose="02010600030101010101" pitchFamily="2" charset="-122"/>
                <a:cs typeface="+mn-cs"/>
              </a:rPr>
              <a:t>型的</a:t>
            </a:r>
            <a:r>
              <a:rPr lang="zh-CN" altLang="en-US" sz="2400" u="sng" kern="1200" dirty="0">
                <a:solidFill>
                  <a:srgbClr val="C00000"/>
                </a:solidFill>
                <a:latin typeface="Courier New" panose="02070309020205020404" pitchFamily="49" charset="0"/>
                <a:ea typeface="宋体" panose="02010600030101010101" pitchFamily="2" charset="-122"/>
                <a:cs typeface="+mn-cs"/>
              </a:rPr>
              <a:t>最小正值</a:t>
            </a:r>
            <a:r>
              <a:rPr lang="zh-CN" altLang="en-US" sz="2400" kern="1200" dirty="0">
                <a:solidFill>
                  <a:srgbClr val="C00000"/>
                </a:solidFill>
                <a:latin typeface="Courier New" panose="02070309020205020404" pitchFamily="49" charset="0"/>
                <a:ea typeface="宋体" panose="02010600030101010101" pitchFamily="2" charset="-122"/>
                <a:cs typeface="+mn-cs"/>
              </a:rPr>
              <a:t>。</a:t>
            </a:r>
          </a:p>
        </p:txBody>
      </p:sp>
      <p:sp>
        <p:nvSpPr>
          <p:cNvPr id="44036"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19</a:t>
            </a:fld>
            <a:endParaRPr lang="en-US" altLang="en-US" sz="1400" dirty="0">
              <a:ea typeface="宋体" panose="02010600030101010101" pitchFamily="2" charset="-122"/>
            </a:endParaRPr>
          </a:p>
        </p:txBody>
      </p:sp>
      <p:sp>
        <p:nvSpPr>
          <p:cNvPr id="44037"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19</a:t>
            </a:fld>
            <a:endParaRPr lang="en-US" altLang="en-US" sz="1400" dirty="0">
              <a:latin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p:nvPr>
        </p:nvSpPr>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数字</a:t>
            </a:r>
            <a:r>
              <a:rPr lang="zh-CN" altLang="en-US" kern="1200" dirty="0">
                <a:latin typeface="Courier New" panose="02070309020205020404" pitchFamily="49" charset="0"/>
                <a:ea typeface="宋体" panose="02010600030101010101" pitchFamily="2" charset="-122"/>
                <a:cs typeface="+mj-cs"/>
              </a:rPr>
              <a:t>包装类构造方法</a:t>
            </a:r>
            <a:endParaRPr lang="en-US" altLang="en-US" kern="1200" dirty="0">
              <a:latin typeface="Courier New" panose="02070309020205020404" pitchFamily="49" charset="0"/>
              <a:ea typeface="宋体" panose="02010600030101010101" pitchFamily="2" charset="-122"/>
              <a:cs typeface="+mj-cs"/>
            </a:endParaRPr>
          </a:p>
        </p:txBody>
      </p:sp>
      <p:sp>
        <p:nvSpPr>
          <p:cNvPr id="45059" name="Rectangle 3"/>
          <p:cNvSpPr>
            <a:spLocks noGrp="1"/>
          </p:cNvSpPr>
          <p:nvPr>
            <p:ph idx="1"/>
          </p:nvPr>
        </p:nvSpPr>
        <p:spPr/>
        <p:txBody>
          <a:bodyPr vert="horz" wrap="square" lIns="92075" tIns="46038" rIns="92075" bIns="46038" anchor="t" anchorCtr="0"/>
          <a:lstStyle/>
          <a:p>
            <a:pPr marL="0" indent="0" eaLnBrk="1" hangingPunct="1">
              <a:spcBef>
                <a:spcPct val="50000"/>
              </a:spcBef>
              <a:buSzPct val="75000"/>
            </a:pPr>
            <a:r>
              <a:rPr lang="zh-CN" altLang="en-US" sz="2800" kern="1200" dirty="0">
                <a:latin typeface="+mn-lt"/>
                <a:ea typeface="宋体" panose="02010600030101010101" pitchFamily="2" charset="-122"/>
                <a:cs typeface="+mn-cs"/>
              </a:rPr>
              <a:t> 可以用基本数据类型或者代表数值的字符串构造一个包装对象。</a:t>
            </a:r>
            <a:endParaRPr lang="en-US" altLang="zh-CN" sz="2800" kern="1200" dirty="0">
              <a:latin typeface="+mn-lt"/>
              <a:ea typeface="宋体" panose="02010600030101010101" pitchFamily="2" charset="-122"/>
              <a:cs typeface="+mn-cs"/>
            </a:endParaRPr>
          </a:p>
          <a:p>
            <a:pPr marL="0" indent="0" eaLnBrk="1" hangingPunct="1">
              <a:spcBef>
                <a:spcPct val="50000"/>
              </a:spcBef>
              <a:buSzPct val="75000"/>
              <a:buFont typeface="Monotype Sorts" pitchFamily="2" charset="2"/>
              <a:buNone/>
            </a:pPr>
            <a:r>
              <a:rPr lang="en-US" altLang="en-US" sz="2400" b="1" kern="1200" dirty="0">
                <a:latin typeface="Courier New" panose="02070309020205020404" pitchFamily="49" charset="0"/>
                <a:ea typeface="宋体" panose="02010600030101010101" pitchFamily="2" charset="-122"/>
                <a:cs typeface="+mn-cs"/>
              </a:rPr>
              <a:t>  Integer</a:t>
            </a:r>
            <a:r>
              <a:rPr lang="zh-CN" altLang="en-US" sz="2400" kern="1200" dirty="0">
                <a:latin typeface="Courier New" panose="02070309020205020404" pitchFamily="49" charset="0"/>
                <a:ea typeface="宋体" panose="02010600030101010101" pitchFamily="2" charset="-122"/>
                <a:cs typeface="+mn-cs"/>
              </a:rPr>
              <a:t>和</a:t>
            </a:r>
            <a:r>
              <a:rPr lang="en-US" altLang="en-US" sz="2400" b="1" kern="1200" dirty="0">
                <a:latin typeface="Courier New" panose="02070309020205020404" pitchFamily="49" charset="0"/>
                <a:ea typeface="宋体" panose="02010600030101010101" pitchFamily="2" charset="-122"/>
                <a:cs typeface="+mn-cs"/>
              </a:rPr>
              <a:t>Double</a:t>
            </a:r>
            <a:r>
              <a:rPr lang="en-US" altLang="zh-CN" sz="2400" kern="1200" dirty="0">
                <a:latin typeface="+mn-lt"/>
                <a:ea typeface="宋体" panose="02010600030101010101" pitchFamily="2" charset="-122"/>
                <a:cs typeface="+mn-cs"/>
              </a:rPr>
              <a:t>的</a:t>
            </a:r>
            <a:r>
              <a:rPr lang="zh-CN" altLang="en-US" sz="2400" kern="1200" dirty="0">
                <a:latin typeface="+mn-lt"/>
                <a:ea typeface="宋体" panose="02010600030101010101" pitchFamily="2" charset="-122"/>
                <a:cs typeface="+mn-cs"/>
              </a:rPr>
              <a:t>构造方法如下：</a:t>
            </a:r>
            <a:endParaRPr lang="en-US" altLang="en-US" sz="2400" kern="1200" dirty="0">
              <a:latin typeface="+mn-lt"/>
              <a:ea typeface="宋体" panose="02010600030101010101" pitchFamily="2" charset="-122"/>
              <a:cs typeface="+mn-cs"/>
            </a:endParaRPr>
          </a:p>
          <a:p>
            <a:pPr lvl="2" eaLnBrk="1" hangingPunct="1">
              <a:spcBef>
                <a:spcPct val="50000"/>
              </a:spcBef>
              <a:buSzPct val="65000"/>
              <a:buFontTx/>
              <a:buNone/>
            </a:pPr>
            <a:r>
              <a:rPr lang="en-US" altLang="en-US" b="1" kern="1200" dirty="0">
                <a:solidFill>
                  <a:srgbClr val="C00000"/>
                </a:solidFill>
                <a:latin typeface="Courier New" panose="02070309020205020404" pitchFamily="49" charset="0"/>
                <a:ea typeface="宋体" panose="02010600030101010101" pitchFamily="2" charset="-122"/>
                <a:cs typeface="+mn-cs"/>
              </a:rPr>
              <a:t>public Integer(int value);</a:t>
            </a:r>
          </a:p>
          <a:p>
            <a:pPr lvl="2" eaLnBrk="1" hangingPunct="1">
              <a:spcBef>
                <a:spcPct val="50000"/>
              </a:spcBef>
              <a:buSzPct val="65000"/>
              <a:buFontTx/>
              <a:buNone/>
            </a:pPr>
            <a:r>
              <a:rPr lang="en-US" altLang="en-US" b="1" kern="1200" dirty="0">
                <a:solidFill>
                  <a:srgbClr val="C00000"/>
                </a:solidFill>
                <a:latin typeface="Courier New" panose="02070309020205020404" pitchFamily="49" charset="0"/>
                <a:ea typeface="宋体" panose="02010600030101010101" pitchFamily="2" charset="-122"/>
                <a:cs typeface="+mn-cs"/>
              </a:rPr>
              <a:t>public Integer(String s);</a:t>
            </a:r>
          </a:p>
          <a:p>
            <a:pPr lvl="2" eaLnBrk="1" hangingPunct="1">
              <a:spcBef>
                <a:spcPct val="50000"/>
              </a:spcBef>
              <a:buSzPct val="65000"/>
              <a:buFontTx/>
              <a:buNone/>
            </a:pPr>
            <a:r>
              <a:rPr lang="en-US" altLang="en-US" b="1" kern="1200" dirty="0">
                <a:solidFill>
                  <a:srgbClr val="002060"/>
                </a:solidFill>
                <a:latin typeface="Courier New" panose="02070309020205020404" pitchFamily="49" charset="0"/>
                <a:ea typeface="宋体" panose="02010600030101010101" pitchFamily="2" charset="-122"/>
                <a:cs typeface="+mn-cs"/>
              </a:rPr>
              <a:t>public Double(double value);</a:t>
            </a:r>
          </a:p>
          <a:p>
            <a:pPr lvl="2" eaLnBrk="1" hangingPunct="1">
              <a:spcBef>
                <a:spcPct val="50000"/>
              </a:spcBef>
              <a:buSzPct val="65000"/>
              <a:buFontTx/>
              <a:buNone/>
            </a:pPr>
            <a:r>
              <a:rPr lang="en-US" altLang="en-US" b="1" kern="1200" dirty="0">
                <a:solidFill>
                  <a:srgbClr val="002060"/>
                </a:solidFill>
                <a:latin typeface="Courier New" panose="02070309020205020404" pitchFamily="49" charset="0"/>
                <a:ea typeface="宋体" panose="02010600030101010101" pitchFamily="2" charset="-122"/>
                <a:cs typeface="+mn-cs"/>
              </a:rPr>
              <a:t>public Double(String s);</a:t>
            </a:r>
          </a:p>
          <a:p>
            <a:pPr lvl="1" eaLnBrk="1" hangingPunct="1">
              <a:spcBef>
                <a:spcPct val="50000"/>
              </a:spcBef>
              <a:buFontTx/>
              <a:buNone/>
            </a:pPr>
            <a:endParaRPr lang="en-US" altLang="zh-CN" sz="2000" kern="1200" dirty="0">
              <a:latin typeface="Consolas" panose="020B0609020204030204" pitchFamily="49" charset="0"/>
              <a:ea typeface="宋体" panose="02010600030101010101" pitchFamily="2" charset="-122"/>
              <a:cs typeface="+mn-cs"/>
            </a:endParaRPr>
          </a:p>
          <a:p>
            <a:pPr lvl="1" eaLnBrk="1" hangingPunct="1">
              <a:spcBef>
                <a:spcPct val="50000"/>
              </a:spcBef>
              <a:buFontTx/>
              <a:buNone/>
            </a:pPr>
            <a:r>
              <a:rPr lang="en-US" altLang="zh-CN" sz="2000" kern="1200" dirty="0">
                <a:latin typeface="Consolas" panose="020B0609020204030204" pitchFamily="49" charset="0"/>
                <a:ea typeface="宋体" panose="02010600030101010101" pitchFamily="2" charset="-122"/>
                <a:cs typeface="+mn-cs"/>
              </a:rPr>
              <a:t>	</a:t>
            </a:r>
            <a:r>
              <a:rPr lang="zh-CN" altLang="en-US" sz="2000" kern="1200" dirty="0">
                <a:latin typeface="Consolas" panose="020B0609020204030204" pitchFamily="49" charset="0"/>
                <a:ea typeface="宋体" panose="02010600030101010101" pitchFamily="2" charset="-122"/>
                <a:cs typeface="+mn-cs"/>
              </a:rPr>
              <a:t>例如： </a:t>
            </a:r>
            <a:r>
              <a:rPr lang="en-US" altLang="zh-CN" sz="2000" kern="1200" dirty="0">
                <a:latin typeface="Consolas" panose="020B0609020204030204" pitchFamily="49" charset="0"/>
                <a:ea typeface="宋体" panose="02010600030101010101" pitchFamily="2" charset="-122"/>
                <a:cs typeface="+mn-cs"/>
              </a:rPr>
              <a:t>	</a:t>
            </a:r>
            <a:r>
              <a:rPr lang="en-US" altLang="zh-CN" sz="2000" b="1" kern="1200" dirty="0">
                <a:latin typeface="Courier New" panose="02070309020205020404" pitchFamily="49" charset="0"/>
                <a:ea typeface="宋体" panose="02010600030101010101" pitchFamily="2" charset="-122"/>
                <a:cs typeface="+mn-cs"/>
              </a:rPr>
              <a:t>new Integer(5); </a:t>
            </a:r>
            <a:r>
              <a:rPr lang="en-US" altLang="zh-CN" sz="1600" b="1" kern="1200" dirty="0">
                <a:solidFill>
                  <a:srgbClr val="006600"/>
                </a:solidFill>
                <a:latin typeface="Courier New" panose="02070309020205020404" pitchFamily="49" charset="0"/>
                <a:ea typeface="宋体" panose="02010600030101010101" pitchFamily="2" charset="-122"/>
                <a:cs typeface="+mn-cs"/>
              </a:rPr>
              <a:t>//</a:t>
            </a:r>
            <a:r>
              <a:rPr lang="zh-CN" altLang="en-US" sz="1600" b="1" kern="1200" dirty="0">
                <a:solidFill>
                  <a:srgbClr val="006600"/>
                </a:solidFill>
                <a:latin typeface="Courier New" panose="02070309020205020404" pitchFamily="49" charset="0"/>
                <a:ea typeface="宋体" panose="02010600030101010101" pitchFamily="2" charset="-122"/>
                <a:cs typeface="+mn-cs"/>
              </a:rPr>
              <a:t>新建一个数值为</a:t>
            </a:r>
            <a:r>
              <a:rPr lang="en-US" altLang="zh-CN" sz="1600" b="1" kern="1200" dirty="0">
                <a:solidFill>
                  <a:srgbClr val="006600"/>
                </a:solidFill>
                <a:latin typeface="Courier New" panose="02070309020205020404" pitchFamily="49" charset="0"/>
                <a:ea typeface="宋体" panose="02010600030101010101" pitchFamily="2" charset="-122"/>
                <a:cs typeface="+mn-cs"/>
              </a:rPr>
              <a:t>5</a:t>
            </a:r>
            <a:r>
              <a:rPr lang="zh-CN" altLang="en-US" sz="1600" b="1" kern="1200" dirty="0">
                <a:solidFill>
                  <a:srgbClr val="006600"/>
                </a:solidFill>
                <a:latin typeface="Courier New" panose="02070309020205020404" pitchFamily="49" charset="0"/>
                <a:ea typeface="宋体" panose="02010600030101010101" pitchFamily="2" charset="-122"/>
                <a:cs typeface="+mn-cs"/>
              </a:rPr>
              <a:t>的整型数对象</a:t>
            </a:r>
            <a:endParaRPr lang="en-US" altLang="zh-CN" sz="1600" b="1" kern="1200" dirty="0">
              <a:solidFill>
                <a:srgbClr val="006600"/>
              </a:solidFill>
              <a:latin typeface="Courier New" panose="02070309020205020404" pitchFamily="49" charset="0"/>
              <a:ea typeface="宋体" panose="02010600030101010101" pitchFamily="2" charset="-122"/>
              <a:cs typeface="+mn-cs"/>
            </a:endParaRPr>
          </a:p>
          <a:p>
            <a:pPr lvl="1" eaLnBrk="1" hangingPunct="1">
              <a:spcBef>
                <a:spcPct val="50000"/>
              </a:spcBef>
              <a:buFontTx/>
              <a:buNone/>
            </a:pPr>
            <a:r>
              <a:rPr lang="en-US" altLang="zh-CN" sz="2000" b="1" kern="1200" dirty="0">
                <a:latin typeface="Courier New" panose="02070309020205020404" pitchFamily="49" charset="0"/>
                <a:ea typeface="宋体" panose="02010600030101010101" pitchFamily="2" charset="-122"/>
                <a:cs typeface="+mn-cs"/>
              </a:rPr>
              <a:t>			new Integer(“5”);</a:t>
            </a:r>
            <a:endParaRPr lang="en-US" altLang="en-US" sz="2000" b="1" kern="1200" dirty="0">
              <a:latin typeface="Courier New" panose="02070309020205020404" pitchFamily="49" charset="0"/>
              <a:ea typeface="宋体" panose="02010600030101010101" pitchFamily="2" charset="-122"/>
              <a:cs typeface="+mn-cs"/>
            </a:endParaRPr>
          </a:p>
        </p:txBody>
      </p:sp>
      <p:sp>
        <p:nvSpPr>
          <p:cNvPr id="45060"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20</a:t>
            </a:fld>
            <a:endParaRPr lang="en-US" altLang="en-US" sz="1400" dirty="0">
              <a:ea typeface="宋体" panose="02010600030101010101" pitchFamily="2" charset="-122"/>
            </a:endParaRPr>
          </a:p>
        </p:txBody>
      </p:sp>
      <p:sp>
        <p:nvSpPr>
          <p:cNvPr id="45061"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20</a:t>
            </a:fld>
            <a:endParaRPr lang="en-US" altLang="en-US" sz="1400" dirty="0">
              <a:latin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转换方法</a:t>
            </a:r>
          </a:p>
        </p:txBody>
      </p:sp>
      <p:sp>
        <p:nvSpPr>
          <p:cNvPr id="46083" name="Rectangle 3"/>
          <p:cNvSpPr>
            <a:spLocks noGrp="1"/>
          </p:cNvSpPr>
          <p:nvPr>
            <p:ph idx="1"/>
          </p:nvPr>
        </p:nvSpPr>
        <p:spPr/>
        <p:txBody>
          <a:bodyPr vert="horz" wrap="square" lIns="92075" tIns="46038" rIns="92075" bIns="46038" anchor="t" anchorCtr="0"/>
          <a:lstStyle/>
          <a:p>
            <a:pPr marL="0" indent="0" eaLnBrk="1" hangingPunct="1">
              <a:spcBef>
                <a:spcPct val="50000"/>
              </a:spcBef>
              <a:buSzPct val="75000"/>
            </a:pPr>
            <a:r>
              <a:rPr lang="en-US" altLang="zh-CN" sz="2800" kern="1200" dirty="0">
                <a:latin typeface="Courier New" panose="02070309020205020404" pitchFamily="49" charset="0"/>
                <a:ea typeface="宋体" panose="02010600030101010101" pitchFamily="2" charset="-122"/>
                <a:cs typeface="+mn-cs"/>
              </a:rPr>
              <a:t> 每一个</a:t>
            </a:r>
            <a:r>
              <a:rPr lang="zh-CN" altLang="en-US" sz="2800" kern="1200" dirty="0">
                <a:latin typeface="Courier New" panose="02070309020205020404" pitchFamily="49" charset="0"/>
                <a:ea typeface="宋体" panose="02010600030101010101" pitchFamily="2" charset="-122"/>
                <a:cs typeface="+mn-cs"/>
              </a:rPr>
              <a:t>数值包装类实现了抽象方法</a:t>
            </a:r>
            <a:r>
              <a:rPr lang="en-US" altLang="en-US" sz="2800" b="1" kern="1200" dirty="0">
                <a:latin typeface="Courier New" panose="02070309020205020404" pitchFamily="49" charset="0"/>
                <a:ea typeface="宋体" panose="02010600030101010101" pitchFamily="2" charset="-122"/>
                <a:cs typeface="+mn-cs"/>
              </a:rPr>
              <a:t>doubleValue, floatValue, intValue, longValue, shortValue</a:t>
            </a:r>
            <a:r>
              <a:rPr lang="zh-CN" altLang="en-US" sz="2800" kern="1200" dirty="0">
                <a:latin typeface="Courier New" panose="02070309020205020404" pitchFamily="49" charset="0"/>
                <a:ea typeface="宋体" panose="02010600030101010101" pitchFamily="2" charset="-122"/>
                <a:cs typeface="+mn-cs"/>
              </a:rPr>
              <a:t>和</a:t>
            </a:r>
            <a:r>
              <a:rPr lang="en-US" altLang="zh-CN" sz="2800" b="1" kern="1200" dirty="0">
                <a:latin typeface="Courier New" panose="02070309020205020404" pitchFamily="49" charset="0"/>
                <a:ea typeface="宋体" panose="02010600030101010101" pitchFamily="2" charset="-122"/>
                <a:cs typeface="+mn-cs"/>
              </a:rPr>
              <a:t>byteValue</a:t>
            </a:r>
            <a:r>
              <a:rPr lang="zh-CN" altLang="en-US" sz="2800" kern="1200" dirty="0">
                <a:latin typeface="Courier New" panose="02070309020205020404" pitchFamily="49" charset="0"/>
                <a:ea typeface="宋体" panose="02010600030101010101" pitchFamily="2" charset="-122"/>
                <a:cs typeface="+mn-cs"/>
              </a:rPr>
              <a:t>，</a:t>
            </a:r>
            <a:r>
              <a:rPr lang="en-US" altLang="zh-CN" sz="2800" kern="1200" dirty="0">
                <a:latin typeface="Courier New" panose="02070309020205020404" pitchFamily="49" charset="0"/>
                <a:ea typeface="宋体" panose="02010600030101010101" pitchFamily="2" charset="-122"/>
                <a:cs typeface="+mn-cs"/>
              </a:rPr>
              <a:t>这些</a:t>
            </a:r>
            <a:r>
              <a:rPr lang="zh-CN" altLang="en-US" sz="2800" kern="1200" dirty="0">
                <a:latin typeface="Courier New" panose="02070309020205020404" pitchFamily="49" charset="0"/>
                <a:ea typeface="宋体" panose="02010600030101010101" pitchFamily="2" charset="-122"/>
                <a:cs typeface="+mn-cs"/>
              </a:rPr>
              <a:t>方法返回包装对象的</a:t>
            </a:r>
            <a:r>
              <a:rPr lang="en-US" altLang="zh-CN" sz="2800" b="1" kern="1200" dirty="0">
                <a:latin typeface="Courier New" panose="02070309020205020404" pitchFamily="49" charset="0"/>
                <a:ea typeface="宋体" panose="02010600030101010101" pitchFamily="2" charset="-122"/>
                <a:cs typeface="+mn-cs"/>
              </a:rPr>
              <a:t>double</a:t>
            </a:r>
            <a:r>
              <a:rPr lang="en-US" altLang="en-US" sz="2800" b="1" kern="1200" dirty="0">
                <a:latin typeface="Courier New" panose="02070309020205020404" pitchFamily="49" charset="0"/>
                <a:ea typeface="宋体" panose="02010600030101010101" pitchFamily="2" charset="-122"/>
                <a:cs typeface="+mn-cs"/>
              </a:rPr>
              <a:t>, </a:t>
            </a:r>
            <a:r>
              <a:rPr lang="en-US" altLang="zh-CN" sz="2800" b="1" kern="1200" dirty="0">
                <a:latin typeface="Courier New" panose="02070309020205020404" pitchFamily="49" charset="0"/>
                <a:ea typeface="宋体" panose="02010600030101010101" pitchFamily="2" charset="-122"/>
                <a:cs typeface="+mn-cs"/>
              </a:rPr>
              <a:t>float</a:t>
            </a:r>
            <a:r>
              <a:rPr lang="en-US" altLang="en-US" sz="2800" b="1" kern="1200" dirty="0">
                <a:latin typeface="Courier New" panose="02070309020205020404" pitchFamily="49" charset="0"/>
                <a:ea typeface="宋体" panose="02010600030101010101" pitchFamily="2" charset="-122"/>
                <a:cs typeface="+mn-cs"/>
              </a:rPr>
              <a:t>, </a:t>
            </a:r>
            <a:r>
              <a:rPr lang="en-US" altLang="zh-CN" sz="2800" b="1" kern="1200" dirty="0">
                <a:latin typeface="Courier New" panose="02070309020205020404" pitchFamily="49" charset="0"/>
                <a:ea typeface="宋体" panose="02010600030101010101" pitchFamily="2" charset="-122"/>
                <a:cs typeface="+mn-cs"/>
              </a:rPr>
              <a:t>int</a:t>
            </a:r>
            <a:r>
              <a:rPr lang="en-US" altLang="en-US" sz="2800" b="1" kern="1200" dirty="0">
                <a:latin typeface="Courier New" panose="02070309020205020404" pitchFamily="49" charset="0"/>
                <a:ea typeface="宋体" panose="02010600030101010101" pitchFamily="2" charset="-122"/>
                <a:cs typeface="+mn-cs"/>
              </a:rPr>
              <a:t>, </a:t>
            </a:r>
            <a:r>
              <a:rPr lang="en-US" altLang="zh-CN" sz="2800" b="1" kern="1200" dirty="0">
                <a:latin typeface="Courier New" panose="02070309020205020404" pitchFamily="49" charset="0"/>
                <a:ea typeface="宋体" panose="02010600030101010101" pitchFamily="2" charset="-122"/>
                <a:cs typeface="+mn-cs"/>
              </a:rPr>
              <a:t>long, short</a:t>
            </a:r>
            <a:r>
              <a:rPr lang="zh-CN" altLang="en-US" sz="2800" kern="1200" dirty="0">
                <a:latin typeface="Courier New" panose="02070309020205020404" pitchFamily="49" charset="0"/>
                <a:ea typeface="宋体" panose="02010600030101010101" pitchFamily="2" charset="-122"/>
                <a:cs typeface="+mn-cs"/>
              </a:rPr>
              <a:t>或</a:t>
            </a:r>
            <a:r>
              <a:rPr lang="en-US" altLang="zh-CN" sz="2800" b="1" kern="1200" dirty="0">
                <a:latin typeface="Courier New" panose="02070309020205020404" pitchFamily="49" charset="0"/>
                <a:ea typeface="宋体" panose="02010600030101010101" pitchFamily="2" charset="-122"/>
                <a:cs typeface="+mn-cs"/>
              </a:rPr>
              <a:t>byte</a:t>
            </a:r>
            <a:r>
              <a:rPr lang="zh-CN" altLang="en-US" sz="2800" kern="1200" dirty="0">
                <a:latin typeface="Courier New" panose="02070309020205020404" pitchFamily="49" charset="0"/>
                <a:ea typeface="宋体" panose="02010600030101010101" pitchFamily="2" charset="-122"/>
                <a:cs typeface="+mn-cs"/>
              </a:rPr>
              <a:t>值。</a:t>
            </a:r>
            <a:endParaRPr lang="en-US" altLang="zh-CN" sz="2800" kern="1200" dirty="0">
              <a:latin typeface="Courier New" panose="02070309020205020404" pitchFamily="49" charset="0"/>
              <a:ea typeface="宋体" panose="02010600030101010101" pitchFamily="2" charset="-122"/>
              <a:cs typeface="+mn-cs"/>
            </a:endParaRPr>
          </a:p>
          <a:p>
            <a:pPr marL="0" indent="0" eaLnBrk="1" hangingPunct="1">
              <a:spcBef>
                <a:spcPct val="50000"/>
              </a:spcBef>
              <a:buSzPct val="75000"/>
              <a:buFont typeface="Monotype Sorts" pitchFamily="2" charset="2"/>
              <a:buNone/>
            </a:pPr>
            <a:endParaRPr lang="en-US" altLang="zh-CN" sz="2400" kern="1200" dirty="0">
              <a:latin typeface="+mn-lt"/>
              <a:ea typeface="宋体" panose="02010600030101010101" pitchFamily="2" charset="-122"/>
              <a:cs typeface="+mn-cs"/>
            </a:endParaRPr>
          </a:p>
          <a:p>
            <a:pPr marL="0" indent="0" eaLnBrk="1" hangingPunct="1">
              <a:spcBef>
                <a:spcPct val="50000"/>
              </a:spcBef>
              <a:buSzPct val="75000"/>
              <a:buFont typeface="Monotype Sorts" pitchFamily="2" charset="2"/>
              <a:buNone/>
            </a:pPr>
            <a:r>
              <a:rPr lang="zh-CN" altLang="en-US" sz="2400" kern="1200" dirty="0">
                <a:latin typeface="+mn-lt"/>
                <a:ea typeface="宋体" panose="02010600030101010101" pitchFamily="2" charset="-122"/>
                <a:cs typeface="+mn-cs"/>
              </a:rPr>
              <a:t>例如：</a:t>
            </a:r>
            <a:endParaRPr lang="en-US" altLang="zh-CN" sz="2400" kern="1200" dirty="0">
              <a:latin typeface="+mn-lt"/>
              <a:ea typeface="宋体" panose="02010600030101010101" pitchFamily="2" charset="-122"/>
              <a:cs typeface="+mn-cs"/>
            </a:endParaRPr>
          </a:p>
          <a:p>
            <a:pPr marL="0" indent="0" eaLnBrk="1" hangingPunct="1">
              <a:spcBef>
                <a:spcPct val="50000"/>
              </a:spcBef>
              <a:buSzPct val="75000"/>
              <a:buFont typeface="Monotype Sorts" pitchFamily="2" charset="2"/>
              <a:buNone/>
            </a:pPr>
            <a:r>
              <a:rPr lang="en-US" altLang="en-US" sz="2400" kern="1200" dirty="0">
                <a:latin typeface="+mn-lt"/>
                <a:ea typeface="宋体" panose="02010600030101010101" pitchFamily="2" charset="-122"/>
                <a:cs typeface="+mn-cs"/>
              </a:rPr>
              <a:t>	</a:t>
            </a:r>
            <a:r>
              <a:rPr lang="en-US" altLang="en-US" sz="2000" b="1" kern="1200" dirty="0">
                <a:solidFill>
                  <a:srgbClr val="C00000"/>
                </a:solidFill>
                <a:latin typeface="Courier New" panose="02070309020205020404" pitchFamily="49" charset="0"/>
                <a:ea typeface="宋体" panose="02010600030101010101" pitchFamily="2" charset="-122"/>
                <a:cs typeface="+mn-cs"/>
              </a:rPr>
              <a:t>new Double(12.4)</a:t>
            </a:r>
            <a:r>
              <a:rPr lang="en-US" altLang="en-US" sz="2000" b="1" kern="1200" dirty="0">
                <a:latin typeface="Courier New" panose="02070309020205020404" pitchFamily="49" charset="0"/>
                <a:ea typeface="宋体" panose="02010600030101010101" pitchFamily="2" charset="-122"/>
                <a:cs typeface="+mn-cs"/>
              </a:rPr>
              <a:t>.intValue();	</a:t>
            </a:r>
            <a:r>
              <a:rPr lang="zh-CN" altLang="en-US" sz="2000" b="1" kern="1200" dirty="0">
                <a:latin typeface="Courier New" panose="02070309020205020404" pitchFamily="49" charset="0"/>
                <a:ea typeface="宋体" panose="02010600030101010101" pitchFamily="2" charset="-122"/>
                <a:cs typeface="+mn-cs"/>
              </a:rPr>
              <a:t>返回</a:t>
            </a:r>
            <a:r>
              <a:rPr lang="en-US" altLang="en-US" sz="2000" b="1" kern="1200" dirty="0">
                <a:latin typeface="Courier New" panose="02070309020205020404" pitchFamily="49" charset="0"/>
                <a:ea typeface="宋体" panose="02010600030101010101" pitchFamily="2" charset="-122"/>
                <a:cs typeface="+mn-cs"/>
              </a:rPr>
              <a:t>: 12</a:t>
            </a:r>
          </a:p>
          <a:p>
            <a:pPr marL="0" indent="0" eaLnBrk="1" hangingPunct="1">
              <a:spcBef>
                <a:spcPct val="50000"/>
              </a:spcBef>
              <a:buSzPct val="75000"/>
              <a:buFont typeface="Monotype Sorts" pitchFamily="2" charset="2"/>
              <a:buNone/>
            </a:pPr>
            <a:r>
              <a:rPr lang="en-US" altLang="en-US" sz="2000" b="1" kern="1200" dirty="0">
                <a:latin typeface="Courier New" panose="02070309020205020404" pitchFamily="49" charset="0"/>
                <a:ea typeface="宋体" panose="02010600030101010101" pitchFamily="2" charset="-122"/>
                <a:cs typeface="+mn-cs"/>
              </a:rPr>
              <a:t>	</a:t>
            </a:r>
            <a:r>
              <a:rPr lang="en-US" altLang="en-US" sz="2000" b="1" kern="1200" dirty="0">
                <a:solidFill>
                  <a:srgbClr val="C00000"/>
                </a:solidFill>
                <a:latin typeface="Courier New" panose="02070309020205020404" pitchFamily="49" charset="0"/>
                <a:ea typeface="宋体" panose="02010600030101010101" pitchFamily="2" charset="-122"/>
                <a:cs typeface="+mn-cs"/>
              </a:rPr>
              <a:t>new Integer(12)</a:t>
            </a:r>
            <a:r>
              <a:rPr lang="en-US" altLang="en-US" sz="2000" b="1" kern="1200" dirty="0">
                <a:latin typeface="Courier New" panose="02070309020205020404" pitchFamily="49" charset="0"/>
                <a:ea typeface="宋体" panose="02010600030101010101" pitchFamily="2" charset="-122"/>
                <a:cs typeface="+mn-cs"/>
              </a:rPr>
              <a:t>.doubleValue();  </a:t>
            </a:r>
            <a:r>
              <a:rPr lang="zh-CN" altLang="en-US" sz="2000" b="1" kern="1200" dirty="0">
                <a:latin typeface="Courier New" panose="02070309020205020404" pitchFamily="49" charset="0"/>
                <a:ea typeface="宋体" panose="02010600030101010101" pitchFamily="2" charset="-122"/>
                <a:cs typeface="+mn-cs"/>
              </a:rPr>
              <a:t>返回</a:t>
            </a:r>
            <a:r>
              <a:rPr lang="en-US" altLang="en-US" sz="2000" b="1" kern="1200" dirty="0">
                <a:latin typeface="Courier New" panose="02070309020205020404" pitchFamily="49" charset="0"/>
                <a:ea typeface="宋体" panose="02010600030101010101" pitchFamily="2" charset="-122"/>
                <a:cs typeface="+mn-cs"/>
              </a:rPr>
              <a:t>: 12.0</a:t>
            </a:r>
            <a:endParaRPr lang="en-US" altLang="en-US" sz="3600" kern="1200" dirty="0">
              <a:latin typeface="+mn-lt"/>
              <a:ea typeface="宋体" panose="02010600030101010101" pitchFamily="2" charset="-122"/>
              <a:cs typeface="+mn-cs"/>
            </a:endParaRPr>
          </a:p>
        </p:txBody>
      </p:sp>
      <p:sp>
        <p:nvSpPr>
          <p:cNvPr id="46084"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21</a:t>
            </a:fld>
            <a:endParaRPr lang="en-US" altLang="en-US" sz="1400" dirty="0">
              <a:ea typeface="宋体" panose="02010600030101010101" pitchFamily="2" charset="-122"/>
            </a:endParaRPr>
          </a:p>
        </p:txBody>
      </p:sp>
      <p:sp>
        <p:nvSpPr>
          <p:cNvPr id="46085"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21</a:t>
            </a:fld>
            <a:endParaRPr lang="en-US" altLang="en-US" sz="1400" dirty="0">
              <a:latin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p:nvPr>
        </p:nvSpPr>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静态</a:t>
            </a:r>
            <a:r>
              <a:rPr lang="zh-CN" altLang="en-US" kern="1200" dirty="0">
                <a:latin typeface="Courier New" panose="02070309020205020404" pitchFamily="49" charset="0"/>
                <a:ea typeface="宋体" panose="02010600030101010101" pitchFamily="2" charset="-122"/>
                <a:cs typeface="+mj-cs"/>
              </a:rPr>
              <a:t>的</a:t>
            </a:r>
            <a:r>
              <a:rPr lang="en-US" altLang="en-US" kern="1200" dirty="0">
                <a:latin typeface="Courier New" panose="02070309020205020404" pitchFamily="49" charset="0"/>
                <a:ea typeface="宋体" panose="02010600030101010101" pitchFamily="2" charset="-122"/>
                <a:cs typeface="+mj-cs"/>
              </a:rPr>
              <a:t>valueOf</a:t>
            </a:r>
            <a:r>
              <a:rPr lang="en-US" altLang="zh-CN" kern="1200" dirty="0">
                <a:latin typeface="Courier New" panose="02070309020205020404" pitchFamily="49" charset="0"/>
                <a:ea typeface="宋体" panose="02010600030101010101" pitchFamily="2" charset="-122"/>
                <a:cs typeface="+mj-cs"/>
              </a:rPr>
              <a:t>方法</a:t>
            </a:r>
            <a:endParaRPr lang="en-US" altLang="en-US" kern="1200" dirty="0">
              <a:latin typeface="Courier New" panose="02070309020205020404" pitchFamily="49" charset="0"/>
              <a:ea typeface="宋体" panose="02010600030101010101" pitchFamily="2" charset="-122"/>
              <a:cs typeface="+mj-cs"/>
            </a:endParaRPr>
          </a:p>
        </p:txBody>
      </p:sp>
      <p:sp>
        <p:nvSpPr>
          <p:cNvPr id="47107" name="Rectangle 3"/>
          <p:cNvSpPr>
            <a:spLocks noGrp="1"/>
          </p:cNvSpPr>
          <p:nvPr>
            <p:ph idx="1"/>
          </p:nvPr>
        </p:nvSpPr>
        <p:spPr/>
        <p:txBody>
          <a:bodyPr vert="horz" wrap="square" lIns="92075" tIns="46038" rIns="92075" bIns="46038" anchor="t" anchorCtr="0"/>
          <a:lstStyle/>
          <a:p>
            <a:pPr marL="0" indent="0" eaLnBrk="1" hangingPunct="1">
              <a:spcBef>
                <a:spcPct val="50000"/>
              </a:spcBef>
              <a:buSzPct val="75000"/>
            </a:pPr>
            <a:r>
              <a:rPr lang="en-US" altLang="zh-CN" sz="2800" kern="1200" dirty="0">
                <a:latin typeface="Courier New" panose="02070309020205020404" pitchFamily="49" charset="0"/>
                <a:ea typeface="宋体" panose="02010600030101010101" pitchFamily="2" charset="-122"/>
                <a:cs typeface="+mn-cs"/>
              </a:rPr>
              <a:t> 数值包装类</a:t>
            </a:r>
            <a:r>
              <a:rPr lang="zh-CN" altLang="en-US" sz="2800" kern="1200" dirty="0">
                <a:latin typeface="Courier New" panose="02070309020205020404" pitchFamily="49" charset="0"/>
                <a:ea typeface="宋体" panose="02010600030101010101" pitchFamily="2" charset="-122"/>
                <a:cs typeface="+mn-cs"/>
              </a:rPr>
              <a:t>有一个有用的静态方法</a:t>
            </a:r>
            <a:r>
              <a:rPr lang="en-US" altLang="en-US" sz="2800" b="1" kern="1200" dirty="0">
                <a:latin typeface="Courier New" panose="02070309020205020404" pitchFamily="49" charset="0"/>
                <a:ea typeface="宋体" panose="02010600030101010101" pitchFamily="2" charset="-122"/>
                <a:cs typeface="+mn-cs"/>
              </a:rPr>
              <a:t>valueOf(String s</a:t>
            </a:r>
            <a:r>
              <a:rPr lang="en-US" altLang="zh-CN" sz="2800" b="1" kern="1200" dirty="0">
                <a:latin typeface="Courier New" panose="02070309020205020404" pitchFamily="49" charset="0"/>
                <a:ea typeface="宋体" panose="02010600030101010101" pitchFamily="2" charset="-122"/>
                <a:cs typeface="+mn-cs"/>
              </a:rPr>
              <a:t>)</a:t>
            </a:r>
            <a:r>
              <a:rPr lang="zh-CN" altLang="en-US" sz="2800" kern="1200" dirty="0">
                <a:latin typeface="Courier New" panose="02070309020205020404" pitchFamily="49" charset="0"/>
                <a:ea typeface="宋体" panose="02010600030101010101" pitchFamily="2" charset="-122"/>
                <a:cs typeface="+mn-cs"/>
              </a:rPr>
              <a:t>。该方法创建一个</a:t>
            </a:r>
            <a:r>
              <a:rPr lang="zh-CN" altLang="en-US" sz="2800" kern="1200" dirty="0">
                <a:solidFill>
                  <a:srgbClr val="0070C0"/>
                </a:solidFill>
                <a:latin typeface="Courier New" panose="02070309020205020404" pitchFamily="49" charset="0"/>
                <a:ea typeface="宋体" panose="02010600030101010101" pitchFamily="2" charset="-122"/>
                <a:cs typeface="+mn-cs"/>
              </a:rPr>
              <a:t>新对象</a:t>
            </a:r>
            <a:r>
              <a:rPr lang="zh-CN" altLang="en-US" sz="2800" kern="1200" dirty="0">
                <a:latin typeface="Courier New" panose="02070309020205020404" pitchFamily="49" charset="0"/>
                <a:ea typeface="宋体" panose="02010600030101010101" pitchFamily="2" charset="-122"/>
                <a:cs typeface="+mn-cs"/>
              </a:rPr>
              <a:t>，并将它初始化为指定字符串表示的值。</a:t>
            </a:r>
            <a:endParaRPr lang="en-US" altLang="zh-CN" sz="2800" kern="1200" dirty="0">
              <a:latin typeface="Courier New" panose="02070309020205020404" pitchFamily="49" charset="0"/>
              <a:ea typeface="宋体" panose="02010600030101010101" pitchFamily="2" charset="-122"/>
              <a:cs typeface="+mn-cs"/>
            </a:endParaRPr>
          </a:p>
          <a:p>
            <a:pPr marL="0" indent="0" eaLnBrk="1" hangingPunct="1">
              <a:spcBef>
                <a:spcPct val="50000"/>
              </a:spcBef>
              <a:buSzPct val="75000"/>
              <a:buFont typeface="Monotype Sorts" pitchFamily="2" charset="2"/>
              <a:buNone/>
            </a:pPr>
            <a:r>
              <a:rPr lang="en-US" altLang="zh-CN" sz="2400" kern="1200" dirty="0">
                <a:latin typeface="+mn-lt"/>
                <a:ea typeface="宋体" panose="02010600030101010101" pitchFamily="2" charset="-122"/>
                <a:cs typeface="+mn-cs"/>
              </a:rPr>
              <a:t>	</a:t>
            </a:r>
          </a:p>
          <a:p>
            <a:pPr marL="0" indent="0" eaLnBrk="1" hangingPunct="1">
              <a:spcBef>
                <a:spcPct val="50000"/>
              </a:spcBef>
              <a:buSzPct val="75000"/>
              <a:buFont typeface="Monotype Sorts" pitchFamily="2" charset="2"/>
              <a:buNone/>
            </a:pPr>
            <a:r>
              <a:rPr lang="zh-CN" altLang="en-US" sz="2400" kern="1200" dirty="0">
                <a:latin typeface="+mn-lt"/>
                <a:ea typeface="宋体" panose="02010600030101010101" pitchFamily="2" charset="-122"/>
                <a:cs typeface="+mn-cs"/>
              </a:rPr>
              <a:t>例如</a:t>
            </a:r>
            <a:r>
              <a:rPr lang="en-US" altLang="en-US" sz="2400" kern="1200" dirty="0">
                <a:latin typeface="+mn-lt"/>
                <a:ea typeface="宋体" panose="02010600030101010101" pitchFamily="2" charset="-122"/>
                <a:cs typeface="+mn-cs"/>
              </a:rPr>
              <a:t>:</a:t>
            </a:r>
          </a:p>
          <a:p>
            <a:pPr marL="0" indent="0" eaLnBrk="1" hangingPunct="1">
              <a:spcBef>
                <a:spcPct val="50000"/>
              </a:spcBef>
              <a:buSzPct val="75000"/>
              <a:buFont typeface="Monotype Sorts" pitchFamily="2" charset="2"/>
              <a:buNone/>
            </a:pPr>
            <a:r>
              <a:rPr lang="en-US" altLang="en-US" sz="2000" b="1" kern="1200" dirty="0">
                <a:latin typeface="Courier New" panose="02070309020205020404" pitchFamily="49" charset="0"/>
                <a:ea typeface="宋体" panose="02010600030101010101" pitchFamily="2" charset="-122"/>
                <a:cs typeface="+mn-cs"/>
              </a:rPr>
              <a:t>   Double doubleObject = </a:t>
            </a:r>
            <a:r>
              <a:rPr lang="en-US" altLang="en-US" sz="2000" b="1" kern="1200" dirty="0">
                <a:solidFill>
                  <a:srgbClr val="C00000"/>
                </a:solidFill>
                <a:latin typeface="Courier New" panose="02070309020205020404" pitchFamily="49" charset="0"/>
                <a:ea typeface="宋体" panose="02010600030101010101" pitchFamily="2" charset="-122"/>
                <a:cs typeface="+mn-cs"/>
              </a:rPr>
              <a:t>Double</a:t>
            </a:r>
            <a:r>
              <a:rPr lang="en-US" altLang="en-US" sz="2000" b="1" kern="1200" dirty="0">
                <a:latin typeface="Courier New" panose="02070309020205020404" pitchFamily="49" charset="0"/>
                <a:ea typeface="宋体" panose="02010600030101010101" pitchFamily="2" charset="-122"/>
                <a:cs typeface="+mn-cs"/>
              </a:rPr>
              <a:t>.valueOf(</a:t>
            </a:r>
            <a:r>
              <a:rPr lang="en-US" altLang="en-US" sz="2000" b="1" kern="1200" dirty="0">
                <a:highlight>
                  <a:srgbClr val="FFFF00"/>
                </a:highlight>
                <a:latin typeface="Courier New" panose="02070309020205020404" pitchFamily="49" charset="0"/>
                <a:ea typeface="宋体" panose="02010600030101010101" pitchFamily="2" charset="-122"/>
                <a:cs typeface="+mn-cs"/>
              </a:rPr>
              <a:t>"</a:t>
            </a:r>
            <a:r>
              <a:rPr lang="en-US" altLang="en-US" sz="2000" b="1" kern="1200" dirty="0">
                <a:latin typeface="Courier New" panose="02070309020205020404" pitchFamily="49" charset="0"/>
                <a:ea typeface="宋体" panose="02010600030101010101" pitchFamily="2" charset="-122"/>
                <a:cs typeface="+mn-cs"/>
              </a:rPr>
              <a:t>12.4</a:t>
            </a:r>
            <a:r>
              <a:rPr lang="en-US" altLang="en-US" sz="2000" b="1" kern="1200" dirty="0">
                <a:highlight>
                  <a:srgbClr val="FFFF00"/>
                </a:highlight>
                <a:latin typeface="Courier New" panose="02070309020205020404" pitchFamily="49" charset="0"/>
                <a:ea typeface="宋体" panose="02010600030101010101" pitchFamily="2" charset="-122"/>
                <a:cs typeface="+mn-cs"/>
              </a:rPr>
              <a:t>"</a:t>
            </a:r>
            <a:r>
              <a:rPr lang="en-US" altLang="en-US" sz="2000" b="1" kern="1200" dirty="0">
                <a:latin typeface="Courier New" panose="02070309020205020404" pitchFamily="49" charset="0"/>
                <a:ea typeface="宋体" panose="02010600030101010101" pitchFamily="2" charset="-122"/>
                <a:cs typeface="+mn-cs"/>
              </a:rPr>
              <a:t>);</a:t>
            </a:r>
          </a:p>
          <a:p>
            <a:pPr marL="0" indent="0" eaLnBrk="1" hangingPunct="1">
              <a:spcBef>
                <a:spcPct val="50000"/>
              </a:spcBef>
              <a:buSzPct val="75000"/>
              <a:buFont typeface="Monotype Sorts" pitchFamily="2" charset="2"/>
              <a:buNone/>
            </a:pPr>
            <a:r>
              <a:rPr lang="en-US" altLang="en-US" sz="2000" b="1" kern="1200" dirty="0">
                <a:latin typeface="Courier New" panose="02070309020205020404" pitchFamily="49" charset="0"/>
                <a:ea typeface="宋体" panose="02010600030101010101" pitchFamily="2" charset="-122"/>
                <a:cs typeface="+mn-cs"/>
              </a:rPr>
              <a:t>   Integer integerObject = </a:t>
            </a:r>
            <a:r>
              <a:rPr lang="en-US" altLang="en-US" sz="2000" b="1" kern="1200" dirty="0">
                <a:solidFill>
                  <a:srgbClr val="C00000"/>
                </a:solidFill>
                <a:latin typeface="Courier New" panose="02070309020205020404" pitchFamily="49" charset="0"/>
                <a:ea typeface="宋体" panose="02010600030101010101" pitchFamily="2" charset="-122"/>
                <a:cs typeface="+mn-cs"/>
              </a:rPr>
              <a:t>Integer</a:t>
            </a:r>
            <a:r>
              <a:rPr lang="en-US" altLang="en-US" sz="2000" b="1" kern="1200" dirty="0">
                <a:latin typeface="Courier New" panose="02070309020205020404" pitchFamily="49" charset="0"/>
                <a:ea typeface="宋体" panose="02010600030101010101" pitchFamily="2" charset="-122"/>
                <a:cs typeface="+mn-cs"/>
              </a:rPr>
              <a:t>.valueOf(</a:t>
            </a:r>
            <a:r>
              <a:rPr lang="en-US" altLang="en-US" sz="2000" b="1" kern="1200" dirty="0">
                <a:highlight>
                  <a:srgbClr val="FFFF00"/>
                </a:highlight>
                <a:latin typeface="Courier New" panose="02070309020205020404" pitchFamily="49" charset="0"/>
                <a:ea typeface="宋体" panose="02010600030101010101" pitchFamily="2" charset="-122"/>
                <a:cs typeface="+mn-cs"/>
              </a:rPr>
              <a:t>"</a:t>
            </a:r>
            <a:r>
              <a:rPr lang="en-US" altLang="en-US" sz="2000" b="1" kern="1200" dirty="0">
                <a:latin typeface="Courier New" panose="02070309020205020404" pitchFamily="49" charset="0"/>
                <a:ea typeface="宋体" panose="02010600030101010101" pitchFamily="2" charset="-122"/>
                <a:cs typeface="+mn-cs"/>
              </a:rPr>
              <a:t>12</a:t>
            </a:r>
            <a:r>
              <a:rPr lang="en-US" altLang="en-US" sz="2000" b="1" kern="1200" dirty="0">
                <a:highlight>
                  <a:srgbClr val="FFFF00"/>
                </a:highlight>
                <a:latin typeface="Courier New" panose="02070309020205020404" pitchFamily="49" charset="0"/>
                <a:ea typeface="宋体" panose="02010600030101010101" pitchFamily="2" charset="-122"/>
                <a:cs typeface="+mn-cs"/>
              </a:rPr>
              <a:t>"</a:t>
            </a:r>
            <a:r>
              <a:rPr lang="en-US" altLang="en-US" sz="2000" b="1" kern="1200" dirty="0">
                <a:latin typeface="Courier New" panose="02070309020205020404" pitchFamily="49" charset="0"/>
                <a:ea typeface="宋体" panose="02010600030101010101" pitchFamily="2" charset="-122"/>
                <a:cs typeface="+mn-cs"/>
              </a:rPr>
              <a:t>);</a:t>
            </a:r>
          </a:p>
        </p:txBody>
      </p:sp>
      <p:sp>
        <p:nvSpPr>
          <p:cNvPr id="47108"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22</a:t>
            </a:fld>
            <a:endParaRPr lang="en-US" altLang="en-US" sz="1400" dirty="0">
              <a:ea typeface="宋体" panose="02010600030101010101" pitchFamily="2" charset="-122"/>
            </a:endParaRPr>
          </a:p>
        </p:txBody>
      </p:sp>
      <p:sp>
        <p:nvSpPr>
          <p:cNvPr id="47109"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22</a:t>
            </a:fld>
            <a:endParaRPr lang="en-US" altLang="en-US" sz="1400" dirty="0">
              <a:latin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p:nvPr>
        </p:nvSpPr>
        <p:spPr/>
        <p:txBody>
          <a:bodyPr vert="horz" wrap="square" lIns="92075" tIns="46038" rIns="92075" bIns="46038" anchor="ctr" anchorCtr="0"/>
          <a:lstStyle/>
          <a:p>
            <a:pPr eaLnBrk="1" hangingPunct="1">
              <a:buNone/>
            </a:pPr>
            <a:r>
              <a:rPr lang="zh-CN" altLang="en-US" sz="3600" kern="1200" dirty="0">
                <a:latin typeface="Courier New" panose="02070309020205020404" pitchFamily="49" charset="0"/>
                <a:ea typeface="宋体" panose="02010600030101010101" pitchFamily="2" charset="-122"/>
                <a:cs typeface="+mj-cs"/>
              </a:rPr>
              <a:t>将字符串转换成</a:t>
            </a:r>
            <a:r>
              <a:rPr lang="en-US" altLang="zh-CN" sz="3600" kern="1200" dirty="0">
                <a:latin typeface="Courier New" panose="02070309020205020404" pitchFamily="49" charset="0"/>
                <a:ea typeface="宋体" panose="02010600030101010101" pitchFamily="2" charset="-122"/>
                <a:cs typeface="+mj-cs"/>
              </a:rPr>
              <a:t>(</a:t>
            </a:r>
            <a:r>
              <a:rPr lang="zh-CN" altLang="en-US" sz="3600" kern="1200" dirty="0">
                <a:latin typeface="Courier New" panose="02070309020205020404" pitchFamily="49" charset="0"/>
                <a:ea typeface="宋体" panose="02010600030101010101" pitchFamily="2" charset="-122"/>
                <a:cs typeface="+mj-cs"/>
              </a:rPr>
              <a:t>解析成</a:t>
            </a:r>
            <a:r>
              <a:rPr lang="en-US" altLang="zh-CN" sz="3600" kern="1200" dirty="0">
                <a:latin typeface="Courier New" panose="02070309020205020404" pitchFamily="49" charset="0"/>
                <a:ea typeface="宋体" panose="02010600030101010101" pitchFamily="2" charset="-122"/>
                <a:cs typeface="+mj-cs"/>
              </a:rPr>
              <a:t>)</a:t>
            </a:r>
            <a:r>
              <a:rPr lang="zh-CN" altLang="en-US" sz="3600" kern="1200" dirty="0">
                <a:latin typeface="Courier New" panose="02070309020205020404" pitchFamily="49" charset="0"/>
                <a:ea typeface="宋体" panose="02010600030101010101" pitchFamily="2" charset="-122"/>
                <a:cs typeface="+mj-cs"/>
              </a:rPr>
              <a:t>数值</a:t>
            </a:r>
            <a:r>
              <a:rPr lang="en-US" altLang="en-US" sz="3600" kern="1200" dirty="0">
                <a:latin typeface="Courier New" panose="02070309020205020404" pitchFamily="49" charset="0"/>
                <a:ea typeface="宋体" panose="02010600030101010101" pitchFamily="2" charset="-122"/>
                <a:cs typeface="+mj-cs"/>
              </a:rPr>
              <a:t> </a:t>
            </a:r>
          </a:p>
        </p:txBody>
      </p:sp>
      <p:sp>
        <p:nvSpPr>
          <p:cNvPr id="48131" name="Rectangle 3"/>
          <p:cNvSpPr>
            <a:spLocks noGrp="1"/>
          </p:cNvSpPr>
          <p:nvPr>
            <p:ph idx="1"/>
          </p:nvPr>
        </p:nvSpPr>
        <p:spPr/>
        <p:txBody>
          <a:bodyPr vert="horz" wrap="square" lIns="92075" tIns="46038" rIns="92075" bIns="46038" anchor="t" anchorCtr="0"/>
          <a:lstStyle/>
          <a:p>
            <a:pPr marL="0" indent="0" eaLnBrk="1" hangingPunct="1">
              <a:spcBef>
                <a:spcPct val="50000"/>
              </a:spcBef>
              <a:buSzPct val="75000"/>
            </a:pPr>
            <a:r>
              <a:rPr lang="zh-CN" altLang="en-US" sz="2800" kern="1200" dirty="0">
                <a:latin typeface="Courier New" panose="02070309020205020404" pitchFamily="49" charset="0"/>
                <a:ea typeface="宋体" panose="02010600030101010101" pitchFamily="2" charset="-122"/>
                <a:cs typeface="+mn-cs"/>
              </a:rPr>
              <a:t>使用</a:t>
            </a:r>
            <a:r>
              <a:rPr lang="en-US" altLang="zh-CN" sz="2800" b="1" kern="1200" dirty="0">
                <a:latin typeface="Courier New" panose="02070309020205020404" pitchFamily="49" charset="0"/>
                <a:ea typeface="宋体" panose="02010600030101010101" pitchFamily="2" charset="-122"/>
                <a:cs typeface="+mn-cs"/>
              </a:rPr>
              <a:t>Integer</a:t>
            </a:r>
            <a:r>
              <a:rPr lang="zh-CN" altLang="en-US" sz="2800" kern="1200" dirty="0">
                <a:latin typeface="Courier New" panose="02070309020205020404" pitchFamily="49" charset="0"/>
                <a:ea typeface="宋体" panose="02010600030101010101" pitchFamily="2" charset="-122"/>
                <a:cs typeface="+mn-cs"/>
              </a:rPr>
              <a:t>类中的</a:t>
            </a:r>
            <a:r>
              <a:rPr lang="en-US" altLang="zh-CN" sz="2800" b="1" kern="1200" dirty="0">
                <a:latin typeface="Courier New" panose="02070309020205020404" pitchFamily="49" charset="0"/>
                <a:ea typeface="宋体" panose="02010600030101010101" pitchFamily="2" charset="-122"/>
                <a:cs typeface="+mn-cs"/>
              </a:rPr>
              <a:t>parseInt</a:t>
            </a:r>
            <a:r>
              <a:rPr lang="zh-CN" altLang="en-US" sz="2800" kern="1200" dirty="0">
                <a:latin typeface="Courier New" panose="02070309020205020404" pitchFamily="49" charset="0"/>
                <a:ea typeface="宋体" panose="02010600030101010101" pitchFamily="2" charset="-122"/>
                <a:cs typeface="+mn-cs"/>
              </a:rPr>
              <a:t>方法将一个数值字符串转换为一个</a:t>
            </a:r>
            <a:r>
              <a:rPr lang="en-US" altLang="zh-CN" sz="2800" b="1" kern="1200" dirty="0">
                <a:latin typeface="Courier New" panose="02070309020205020404" pitchFamily="49" charset="0"/>
                <a:ea typeface="宋体" panose="02010600030101010101" pitchFamily="2" charset="-122"/>
                <a:cs typeface="+mn-cs"/>
              </a:rPr>
              <a:t>int</a:t>
            </a:r>
            <a:r>
              <a:rPr lang="zh-CN" altLang="en-US" sz="2800" kern="1200" dirty="0">
                <a:latin typeface="Courier New" panose="02070309020205020404" pitchFamily="49" charset="0"/>
                <a:ea typeface="宋体" panose="02010600030101010101" pitchFamily="2" charset="-122"/>
                <a:cs typeface="+mn-cs"/>
              </a:rPr>
              <a:t>值。</a:t>
            </a:r>
          </a:p>
          <a:p>
            <a:pPr marL="0" indent="0" eaLnBrk="1" hangingPunct="1">
              <a:spcBef>
                <a:spcPct val="50000"/>
              </a:spcBef>
              <a:buSzPct val="75000"/>
            </a:pPr>
            <a:r>
              <a:rPr lang="zh-CN" altLang="en-US" sz="2800" kern="1200" dirty="0">
                <a:latin typeface="Courier New" panose="02070309020205020404" pitchFamily="49" charset="0"/>
                <a:ea typeface="宋体" panose="02010600030101010101" pitchFamily="2" charset="-122"/>
                <a:cs typeface="+mn-cs"/>
              </a:rPr>
              <a:t>使用</a:t>
            </a:r>
            <a:r>
              <a:rPr lang="en-US" altLang="zh-CN" sz="2800" b="1" kern="1200" dirty="0">
                <a:latin typeface="Courier New" panose="02070309020205020404" pitchFamily="49" charset="0"/>
                <a:ea typeface="宋体" panose="02010600030101010101" pitchFamily="2" charset="-122"/>
                <a:cs typeface="+mn-cs"/>
              </a:rPr>
              <a:t>Double</a:t>
            </a:r>
            <a:r>
              <a:rPr lang="zh-CN" altLang="en-US" sz="2800" kern="1200" dirty="0">
                <a:latin typeface="Courier New" panose="02070309020205020404" pitchFamily="49" charset="0"/>
                <a:ea typeface="宋体" panose="02010600030101010101" pitchFamily="2" charset="-122"/>
                <a:cs typeface="+mn-cs"/>
              </a:rPr>
              <a:t>类中的</a:t>
            </a:r>
            <a:r>
              <a:rPr lang="en-US" altLang="zh-CN" sz="2800" b="1" kern="1200" dirty="0">
                <a:latin typeface="Courier New" panose="02070309020205020404" pitchFamily="49" charset="0"/>
                <a:ea typeface="宋体" panose="02010600030101010101" pitchFamily="2" charset="-122"/>
                <a:cs typeface="+mn-cs"/>
              </a:rPr>
              <a:t>parseDouble</a:t>
            </a:r>
            <a:r>
              <a:rPr lang="zh-CN" altLang="en-US" sz="2800" kern="1200" dirty="0">
                <a:latin typeface="Courier New" panose="02070309020205020404" pitchFamily="49" charset="0"/>
                <a:ea typeface="宋体" panose="02010600030101010101" pitchFamily="2" charset="-122"/>
                <a:cs typeface="+mn-cs"/>
              </a:rPr>
              <a:t>方法将一个数值字符串转变为一个</a:t>
            </a:r>
            <a:r>
              <a:rPr lang="en-US" altLang="zh-CN" sz="2800" b="1" kern="1200" dirty="0">
                <a:latin typeface="Courier New" panose="02070309020205020404" pitchFamily="49" charset="0"/>
                <a:ea typeface="宋体" panose="02010600030101010101" pitchFamily="2" charset="-122"/>
                <a:cs typeface="+mn-cs"/>
              </a:rPr>
              <a:t>double</a:t>
            </a:r>
            <a:r>
              <a:rPr lang="zh-CN" altLang="en-US" sz="2800" kern="1200" dirty="0">
                <a:latin typeface="Courier New" panose="02070309020205020404" pitchFamily="49" charset="0"/>
                <a:ea typeface="宋体" panose="02010600030101010101" pitchFamily="2" charset="-122"/>
                <a:cs typeface="+mn-cs"/>
              </a:rPr>
              <a:t>值。</a:t>
            </a:r>
          </a:p>
          <a:p>
            <a:pPr marL="400050" lvl="1" indent="0" eaLnBrk="1" hangingPunct="1">
              <a:spcBef>
                <a:spcPct val="50000"/>
              </a:spcBef>
            </a:pPr>
            <a:r>
              <a:rPr lang="zh-CN" altLang="en-US" sz="2000" kern="1200" dirty="0">
                <a:latin typeface="Courier New" panose="02070309020205020404" pitchFamily="49" charset="0"/>
                <a:ea typeface="宋体" panose="02010600030101010101" pitchFamily="2" charset="-122"/>
                <a:cs typeface="+mn-cs"/>
              </a:rPr>
              <a:t>每个数值包装类都有两个重载方法，将数值字符串转换为正确的以</a:t>
            </a:r>
            <a:r>
              <a:rPr lang="en-US" altLang="zh-CN" sz="2000" kern="1200" dirty="0">
                <a:latin typeface="Courier New" panose="02070309020205020404" pitchFamily="49" charset="0"/>
                <a:ea typeface="宋体" panose="02010600030101010101" pitchFamily="2" charset="-122"/>
                <a:cs typeface="+mn-cs"/>
              </a:rPr>
              <a:t>10</a:t>
            </a:r>
            <a:r>
              <a:rPr lang="zh-CN" altLang="en-US" sz="2000" kern="1200" dirty="0">
                <a:latin typeface="Courier New" panose="02070309020205020404" pitchFamily="49" charset="0"/>
                <a:ea typeface="宋体" panose="02010600030101010101" pitchFamily="2" charset="-122"/>
                <a:cs typeface="+mn-cs"/>
              </a:rPr>
              <a:t>（十进制）或指定值为基数</a:t>
            </a:r>
            <a:r>
              <a:rPr lang="en-US" altLang="zh-CN" sz="2000" i="1" kern="1200" dirty="0">
                <a:latin typeface="Courier New" panose="02070309020205020404" pitchFamily="49" charset="0"/>
                <a:ea typeface="宋体" panose="02010600030101010101" pitchFamily="2" charset="-122"/>
                <a:cs typeface="+mn-cs"/>
              </a:rPr>
              <a:t>radix</a:t>
            </a:r>
            <a:r>
              <a:rPr lang="zh-CN" altLang="en-US" sz="2000" kern="1200" dirty="0">
                <a:latin typeface="Courier New" panose="02070309020205020404" pitchFamily="49" charset="0"/>
                <a:ea typeface="宋体" panose="02010600030101010101" pitchFamily="2" charset="-122"/>
                <a:cs typeface="+mn-cs"/>
              </a:rPr>
              <a:t>（例如，</a:t>
            </a:r>
            <a:r>
              <a:rPr lang="en-US" altLang="zh-CN" sz="2000" kern="1200" dirty="0">
                <a:latin typeface="Courier New" panose="02070309020205020404" pitchFamily="49" charset="0"/>
                <a:ea typeface="宋体" panose="02010600030101010101" pitchFamily="2" charset="-122"/>
                <a:cs typeface="+mn-cs"/>
              </a:rPr>
              <a:t>2</a:t>
            </a:r>
            <a:r>
              <a:rPr lang="zh-CN" altLang="en-US" sz="2000" kern="1200" dirty="0">
                <a:latin typeface="Courier New" panose="02070309020205020404" pitchFamily="49" charset="0"/>
                <a:ea typeface="宋体" panose="02010600030101010101" pitchFamily="2" charset="-122"/>
                <a:cs typeface="+mn-cs"/>
              </a:rPr>
              <a:t>为二进制，</a:t>
            </a:r>
            <a:r>
              <a:rPr lang="en-US" altLang="zh-CN" sz="2000" kern="1200" dirty="0">
                <a:latin typeface="Courier New" panose="02070309020205020404" pitchFamily="49" charset="0"/>
                <a:ea typeface="宋体" panose="02010600030101010101" pitchFamily="2" charset="-122"/>
                <a:cs typeface="+mn-cs"/>
              </a:rPr>
              <a:t>8</a:t>
            </a:r>
            <a:r>
              <a:rPr lang="zh-CN" altLang="en-US" sz="2000" kern="1200" dirty="0">
                <a:latin typeface="Courier New" panose="02070309020205020404" pitchFamily="49" charset="0"/>
                <a:ea typeface="宋体" panose="02010600030101010101" pitchFamily="2" charset="-122"/>
                <a:cs typeface="+mn-cs"/>
              </a:rPr>
              <a:t>为八进制，</a:t>
            </a:r>
            <a:r>
              <a:rPr lang="en-US" altLang="zh-CN" sz="2000" kern="1200" dirty="0">
                <a:latin typeface="Courier New" panose="02070309020205020404" pitchFamily="49" charset="0"/>
                <a:ea typeface="宋体" panose="02010600030101010101" pitchFamily="2" charset="-122"/>
                <a:cs typeface="+mn-cs"/>
              </a:rPr>
              <a:t>16</a:t>
            </a:r>
            <a:r>
              <a:rPr lang="zh-CN" altLang="en-US" sz="2000" kern="1200" dirty="0">
                <a:latin typeface="Courier New" panose="02070309020205020404" pitchFamily="49" charset="0"/>
                <a:ea typeface="宋体" panose="02010600030101010101" pitchFamily="2" charset="-122"/>
                <a:cs typeface="+mn-cs"/>
              </a:rPr>
              <a:t>为十六进制）的数值。</a:t>
            </a:r>
            <a:endParaRPr lang="en-US" altLang="en-US" sz="2000" kern="1200" dirty="0">
              <a:latin typeface="Courier New" panose="02070309020205020404" pitchFamily="49" charset="0"/>
              <a:ea typeface="宋体" panose="02010600030101010101" pitchFamily="2" charset="-122"/>
              <a:cs typeface="+mn-cs"/>
            </a:endParaRPr>
          </a:p>
        </p:txBody>
      </p:sp>
      <p:sp>
        <p:nvSpPr>
          <p:cNvPr id="48132"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23</a:t>
            </a:fld>
            <a:endParaRPr lang="en-US" altLang="en-US" sz="1400" dirty="0">
              <a:ea typeface="宋体" panose="02010600030101010101" pitchFamily="2" charset="-122"/>
            </a:endParaRPr>
          </a:p>
        </p:txBody>
      </p:sp>
      <p:sp>
        <p:nvSpPr>
          <p:cNvPr id="48133"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23</a:t>
            </a:fld>
            <a:endParaRPr lang="en-US" altLang="en-US" sz="1400" dirty="0">
              <a:latin typeface="Times New Roman" panose="02020603050405020304" pitchFamily="18" charset="0"/>
            </a:endParaRPr>
          </a:p>
        </p:txBody>
      </p:sp>
      <p:sp>
        <p:nvSpPr>
          <p:cNvPr id="48134" name="TextBox 5"/>
          <p:cNvSpPr txBox="1"/>
          <p:nvPr/>
        </p:nvSpPr>
        <p:spPr>
          <a:xfrm>
            <a:off x="1181100" y="4267200"/>
            <a:ext cx="6802438" cy="1631950"/>
          </a:xfrm>
          <a:prstGeom prst="rect">
            <a:avLst/>
          </a:prstGeom>
          <a:noFill/>
          <a:ln w="9525">
            <a:noFill/>
          </a:ln>
        </p:spPr>
        <p:txBody>
          <a:bodyPr wrap="none">
            <a:spAutoFit/>
          </a:bodyPr>
          <a:lstStyle/>
          <a:p>
            <a:pPr>
              <a:buNone/>
            </a:pPr>
            <a:r>
              <a:rPr lang="zh-CN" altLang="en-US" sz="2000" dirty="0">
                <a:latin typeface="Courier New" panose="02070309020205020404" pitchFamily="49" charset="0"/>
                <a:ea typeface="宋体" panose="02010600030101010101" pitchFamily="2" charset="-122"/>
              </a:rPr>
              <a:t>例如：</a:t>
            </a:r>
            <a:endParaRPr lang="en-US" altLang="zh-CN" sz="2000" dirty="0">
              <a:latin typeface="Courier New" panose="02070309020205020404" pitchFamily="49" charset="0"/>
              <a:ea typeface="宋体" panose="02010600030101010101" pitchFamily="2" charset="-122"/>
            </a:endParaRPr>
          </a:p>
          <a:p>
            <a:pPr>
              <a:buNone/>
            </a:pPr>
            <a:r>
              <a:rPr lang="en-US" altLang="zh-CN" sz="2000" b="1" dirty="0">
                <a:latin typeface="Courier New" panose="02070309020205020404" pitchFamily="49" charset="0"/>
                <a:ea typeface="宋体" panose="02010600030101010101" pitchFamily="2" charset="-122"/>
              </a:rPr>
              <a:t>    Integer.parseInt(“11”,2);		</a:t>
            </a:r>
            <a:r>
              <a:rPr lang="zh-CN" altLang="en-US" sz="2000" dirty="0">
                <a:latin typeface="Courier New" panose="02070309020205020404" pitchFamily="49" charset="0"/>
                <a:ea typeface="宋体" panose="02010600030101010101" pitchFamily="2" charset="-122"/>
              </a:rPr>
              <a:t>返回：</a:t>
            </a:r>
            <a:r>
              <a:rPr lang="en-US" altLang="zh-CN" sz="2000" b="1" dirty="0">
                <a:latin typeface="Courier New" panose="02070309020205020404" pitchFamily="49" charset="0"/>
                <a:ea typeface="宋体" panose="02010600030101010101" pitchFamily="2" charset="-122"/>
              </a:rPr>
              <a:t>3</a:t>
            </a:r>
          </a:p>
          <a:p>
            <a:pPr>
              <a:buNone/>
            </a:pPr>
            <a:r>
              <a:rPr lang="en-US" altLang="zh-CN" sz="2000" b="1" dirty="0">
                <a:latin typeface="Courier New" panose="02070309020205020404" pitchFamily="49" charset="0"/>
                <a:ea typeface="宋体" panose="02010600030101010101" pitchFamily="2" charset="-122"/>
              </a:rPr>
              <a:t>    Integer.parseInt(“12”,8);		</a:t>
            </a:r>
            <a:r>
              <a:rPr lang="zh-CN" altLang="en-US" sz="2000" dirty="0">
                <a:latin typeface="Courier New" panose="02070309020205020404" pitchFamily="49" charset="0"/>
                <a:ea typeface="宋体" panose="02010600030101010101" pitchFamily="2" charset="-122"/>
              </a:rPr>
              <a:t>返回：</a:t>
            </a:r>
            <a:r>
              <a:rPr lang="en-US" altLang="zh-CN" sz="2000" b="1" dirty="0">
                <a:latin typeface="Courier New" panose="02070309020205020404" pitchFamily="49" charset="0"/>
                <a:ea typeface="宋体" panose="02010600030101010101" pitchFamily="2" charset="-122"/>
              </a:rPr>
              <a:t>10</a:t>
            </a:r>
          </a:p>
          <a:p>
            <a:pPr>
              <a:buNone/>
            </a:pPr>
            <a:r>
              <a:rPr lang="en-US" altLang="zh-CN" sz="2000" b="1" dirty="0">
                <a:latin typeface="Courier New" panose="02070309020205020404" pitchFamily="49" charset="0"/>
                <a:ea typeface="宋体" panose="02010600030101010101" pitchFamily="2" charset="-122"/>
              </a:rPr>
              <a:t>    Integer.parseInt(“13”,10);	</a:t>
            </a:r>
            <a:r>
              <a:rPr lang="zh-CN" altLang="en-US" sz="2000" dirty="0">
                <a:latin typeface="Courier New" panose="02070309020205020404" pitchFamily="49" charset="0"/>
                <a:ea typeface="宋体" panose="02010600030101010101" pitchFamily="2" charset="-122"/>
              </a:rPr>
              <a:t>返回：</a:t>
            </a:r>
            <a:r>
              <a:rPr lang="en-US" altLang="zh-CN" sz="2000" b="1" dirty="0">
                <a:latin typeface="Courier New" panose="02070309020205020404" pitchFamily="49" charset="0"/>
                <a:ea typeface="宋体" panose="02010600030101010101" pitchFamily="2" charset="-122"/>
              </a:rPr>
              <a:t>13</a:t>
            </a:r>
          </a:p>
          <a:p>
            <a:pPr>
              <a:buNone/>
            </a:pPr>
            <a:r>
              <a:rPr lang="en-US" altLang="zh-CN" sz="2000" b="1" dirty="0">
                <a:latin typeface="Courier New" panose="02070309020205020404" pitchFamily="49" charset="0"/>
                <a:ea typeface="宋体" panose="02010600030101010101" pitchFamily="2" charset="-122"/>
              </a:rPr>
              <a:t>    Integer.parseInt(“1A”,16);	</a:t>
            </a:r>
            <a:r>
              <a:rPr lang="zh-CN" altLang="en-US" sz="2000" dirty="0">
                <a:latin typeface="Courier New" panose="02070309020205020404" pitchFamily="49" charset="0"/>
                <a:ea typeface="宋体" panose="02010600030101010101" pitchFamily="2" charset="-122"/>
              </a:rPr>
              <a:t>返回：</a:t>
            </a:r>
            <a:r>
              <a:rPr lang="en-US" altLang="zh-CN" sz="2000" b="1" dirty="0">
                <a:latin typeface="Courier New" panose="02070309020205020404" pitchFamily="49" charset="0"/>
                <a:ea typeface="宋体" panose="02010600030101010101" pitchFamily="2" charset="-122"/>
              </a:rPr>
              <a:t>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026"/>
          <p:cNvSpPr>
            <a:spLocks noGrp="1"/>
          </p:cNvSpPr>
          <p:nvPr>
            <p:ph type="title"/>
          </p:nvPr>
        </p:nvSpPr>
        <p:spPr/>
        <p:txBody>
          <a:bodyPr vert="horz" wrap="square" lIns="92075" tIns="46038" rIns="92075" bIns="46038" anchor="ctr" anchorCtr="0"/>
          <a:lstStyle/>
          <a:p>
            <a:pPr eaLnBrk="1" hangingPunct="1">
              <a:buNone/>
            </a:pPr>
            <a:r>
              <a:rPr lang="en-US" altLang="zh-CN" sz="2800" kern="1200" dirty="0">
                <a:latin typeface="Courier New" panose="02070309020205020404" pitchFamily="49" charset="0"/>
                <a:ea typeface="宋体" panose="02010600030101010101" pitchFamily="2" charset="-122"/>
                <a:cs typeface="+mj-cs"/>
              </a:rPr>
              <a:t>基本</a:t>
            </a:r>
            <a:r>
              <a:rPr lang="zh-CN" altLang="en-US" sz="2800" kern="1200" dirty="0">
                <a:latin typeface="Courier New" panose="02070309020205020404" pitchFamily="49" charset="0"/>
                <a:ea typeface="宋体" panose="02010600030101010101" pitchFamily="2" charset="-122"/>
                <a:cs typeface="+mj-cs"/>
              </a:rPr>
              <a:t>类型和包装类类型之间的自动转换</a:t>
            </a:r>
            <a:endParaRPr lang="en-US" altLang="en-US" sz="2800" kern="1200" dirty="0">
              <a:latin typeface="Courier New" panose="02070309020205020404" pitchFamily="49" charset="0"/>
              <a:ea typeface="宋体" panose="02010600030101010101" pitchFamily="2" charset="-122"/>
              <a:cs typeface="+mj-cs"/>
            </a:endParaRPr>
          </a:p>
        </p:txBody>
      </p:sp>
      <p:sp>
        <p:nvSpPr>
          <p:cNvPr id="10244" name="Rectangle 1027"/>
          <p:cNvSpPr>
            <a:spLocks noGrp="1"/>
          </p:cNvSpPr>
          <p:nvPr>
            <p:ph idx="1"/>
          </p:nvPr>
        </p:nvSpPr>
        <p:spPr/>
        <p:txBody>
          <a:bodyPr vert="horz" wrap="square" lIns="92075" tIns="46038" rIns="92075" bIns="46038" anchor="t" anchorCtr="0"/>
          <a:lstStyle/>
          <a:p>
            <a:pPr marL="0" indent="0" eaLnBrk="1" hangingPunct="1">
              <a:spcBef>
                <a:spcPct val="0"/>
              </a:spcBef>
              <a:buClrTx/>
              <a:buSzTx/>
              <a:buFontTx/>
              <a:buNone/>
            </a:pPr>
            <a:r>
              <a:rPr lang="en-US" altLang="en-US" sz="2400" kern="1200" dirty="0">
                <a:latin typeface="+mn-lt"/>
                <a:ea typeface="+mn-ea"/>
                <a:cs typeface="Times New Roman" panose="02020603050405020304" pitchFamily="18" charset="0"/>
              </a:rPr>
              <a:t>JDK 1.5</a:t>
            </a:r>
            <a:r>
              <a:rPr lang="en-US" altLang="zh-CN" sz="2400" kern="1200" dirty="0">
                <a:latin typeface="+mn-lt"/>
                <a:ea typeface="宋体" panose="02010600030101010101" pitchFamily="2" charset="-122"/>
                <a:cs typeface="+mn-cs"/>
              </a:rPr>
              <a:t>允许基本</a:t>
            </a:r>
            <a:r>
              <a:rPr lang="zh-CN" altLang="en-US" sz="2400" kern="1200" dirty="0">
                <a:latin typeface="+mn-lt"/>
                <a:ea typeface="宋体" panose="02010600030101010101" pitchFamily="2" charset="-122"/>
                <a:cs typeface="+mn-cs"/>
              </a:rPr>
              <a:t>类型和包装类类型之间自动转换。例如，下面</a:t>
            </a:r>
            <a:r>
              <a:rPr lang="en-US" altLang="zh-CN" sz="2400" kern="1200" dirty="0">
                <a:latin typeface="+mn-lt"/>
                <a:ea typeface="宋体" panose="02010600030101010101" pitchFamily="2" charset="-122"/>
                <a:cs typeface="+mn-cs"/>
              </a:rPr>
              <a:t>(a)</a:t>
            </a:r>
            <a:r>
              <a:rPr lang="zh-CN" altLang="en-US" sz="2400" kern="1200" dirty="0">
                <a:latin typeface="+mn-lt"/>
                <a:ea typeface="宋体" panose="02010600030101010101" pitchFamily="2" charset="-122"/>
                <a:cs typeface="+mn-cs"/>
              </a:rPr>
              <a:t>中的语句能简化为</a:t>
            </a:r>
            <a:r>
              <a:rPr lang="en-US" altLang="zh-CN" sz="2400" kern="1200" dirty="0">
                <a:latin typeface="+mn-lt"/>
                <a:ea typeface="宋体" panose="02010600030101010101" pitchFamily="2" charset="-122"/>
                <a:cs typeface="+mn-cs"/>
              </a:rPr>
              <a:t>(b) </a:t>
            </a:r>
            <a:r>
              <a:rPr lang="zh-CN" altLang="en-US" sz="2400" kern="1200" dirty="0">
                <a:latin typeface="+mn-lt"/>
                <a:ea typeface="宋体" panose="02010600030101010101" pitchFamily="2" charset="-122"/>
                <a:cs typeface="+mn-cs"/>
              </a:rPr>
              <a:t>。</a:t>
            </a:r>
            <a:endParaRPr lang="en-US" altLang="zh-CN" sz="2400" kern="1200" dirty="0">
              <a:latin typeface="+mn-lt"/>
              <a:ea typeface="宋体" panose="02010600030101010101" pitchFamily="2" charset="-122"/>
              <a:cs typeface="+mn-cs"/>
            </a:endParaRPr>
          </a:p>
          <a:p>
            <a:pPr marL="0" indent="0" eaLnBrk="1" hangingPunct="1">
              <a:spcBef>
                <a:spcPct val="0"/>
              </a:spcBef>
              <a:buClrTx/>
              <a:buSzTx/>
              <a:buFontTx/>
              <a:buNone/>
            </a:pPr>
            <a:endParaRPr lang="en-US" altLang="zh-CN" sz="2400" kern="1200" dirty="0">
              <a:latin typeface="+mn-lt"/>
              <a:ea typeface="宋体" panose="02010600030101010101" pitchFamily="2" charset="-122"/>
              <a:cs typeface="+mn-cs"/>
            </a:endParaRPr>
          </a:p>
          <a:p>
            <a:pPr marL="400050" lvl="1" indent="0" eaLnBrk="1" hangingPunct="1">
              <a:spcBef>
                <a:spcPct val="0"/>
              </a:spcBef>
              <a:buClrTx/>
            </a:pPr>
            <a:r>
              <a:rPr lang="zh-CN" altLang="en-US" sz="2000" kern="1200" dirty="0">
                <a:latin typeface="+mn-lt"/>
                <a:ea typeface="宋体" panose="02010600030101010101" pitchFamily="2" charset="-122"/>
                <a:cs typeface="+mn-cs"/>
              </a:rPr>
              <a:t>将基本数据类型转换成包装类对象的过程称为装箱（</a:t>
            </a:r>
            <a:r>
              <a:rPr lang="en-US" altLang="zh-CN" sz="2000" i="1" kern="1200" dirty="0">
                <a:latin typeface="+mn-lt"/>
                <a:ea typeface="宋体" panose="02010600030101010101" pitchFamily="2" charset="-122"/>
                <a:cs typeface="+mn-cs"/>
              </a:rPr>
              <a:t>boxing</a:t>
            </a:r>
            <a:r>
              <a:rPr lang="zh-CN" altLang="en-US" sz="2000" kern="1200" dirty="0">
                <a:latin typeface="+mn-lt"/>
                <a:ea typeface="宋体" panose="02010600030101010101" pitchFamily="2" charset="-122"/>
                <a:cs typeface="+mn-cs"/>
              </a:rPr>
              <a:t>）。</a:t>
            </a:r>
            <a:endParaRPr lang="en-US" altLang="zh-CN" sz="2000" kern="1200" dirty="0">
              <a:latin typeface="+mn-lt"/>
              <a:ea typeface="宋体" panose="02010600030101010101" pitchFamily="2" charset="-122"/>
              <a:cs typeface="+mn-cs"/>
            </a:endParaRPr>
          </a:p>
          <a:p>
            <a:pPr marL="400050" lvl="1" indent="0" eaLnBrk="1" hangingPunct="1">
              <a:spcBef>
                <a:spcPct val="0"/>
              </a:spcBef>
              <a:buClrTx/>
            </a:pPr>
            <a:r>
              <a:rPr lang="zh-CN" altLang="en-US" sz="2000" kern="1200" dirty="0">
                <a:latin typeface="+mn-lt"/>
                <a:ea typeface="宋体" panose="02010600030101010101" pitchFamily="2" charset="-122"/>
                <a:cs typeface="+mn-cs"/>
              </a:rPr>
              <a:t>将包装类对象转换成基本数据类型的过程称为开箱（</a:t>
            </a:r>
            <a:r>
              <a:rPr lang="en-US" altLang="zh-CN" sz="2000" i="1" kern="1200" dirty="0">
                <a:latin typeface="+mn-lt"/>
                <a:ea typeface="宋体" panose="02010600030101010101" pitchFamily="2" charset="-122"/>
                <a:cs typeface="+mn-cs"/>
              </a:rPr>
              <a:t>unboxing</a:t>
            </a:r>
            <a:r>
              <a:rPr lang="zh-CN" altLang="en-US" sz="2000" kern="1200" dirty="0">
                <a:latin typeface="+mn-lt"/>
                <a:ea typeface="宋体" panose="02010600030101010101" pitchFamily="2" charset="-122"/>
                <a:cs typeface="+mn-cs"/>
              </a:rPr>
              <a:t>）。</a:t>
            </a:r>
            <a:endParaRPr lang="en-US" altLang="zh-CN" sz="2000" kern="1200" dirty="0">
              <a:latin typeface="+mn-lt"/>
              <a:ea typeface="宋体" panose="02010600030101010101" pitchFamily="2" charset="-122"/>
              <a:cs typeface="+mn-cs"/>
            </a:endParaRPr>
          </a:p>
          <a:p>
            <a:pPr marL="0" indent="0" eaLnBrk="1" hangingPunct="1">
              <a:spcBef>
                <a:spcPct val="0"/>
              </a:spcBef>
              <a:buClrTx/>
              <a:buSzTx/>
              <a:buFontTx/>
              <a:buNone/>
            </a:pPr>
            <a:endParaRPr lang="zh-CN" altLang="en-US" sz="2400" kern="1200" dirty="0">
              <a:latin typeface="+mn-lt"/>
              <a:ea typeface="宋体" panose="02010600030101010101" pitchFamily="2" charset="-122"/>
              <a:cs typeface="+mn-cs"/>
            </a:endParaRPr>
          </a:p>
        </p:txBody>
      </p:sp>
      <p:sp>
        <p:nvSpPr>
          <p:cNvPr id="10245"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24</a:t>
            </a:fld>
            <a:endParaRPr lang="en-US" altLang="en-US" sz="1400" dirty="0">
              <a:ea typeface="宋体" panose="02010600030101010101" pitchFamily="2" charset="-122"/>
            </a:endParaRPr>
          </a:p>
        </p:txBody>
      </p:sp>
      <p:sp>
        <p:nvSpPr>
          <p:cNvPr id="10246"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24</a:t>
            </a:fld>
            <a:endParaRPr lang="en-US" altLang="en-US" sz="1400" dirty="0">
              <a:latin typeface="Times New Roman" panose="02020603050405020304" pitchFamily="18" charset="0"/>
            </a:endParaRPr>
          </a:p>
        </p:txBody>
      </p:sp>
      <p:graphicFrame>
        <p:nvGraphicFramePr>
          <p:cNvPr id="27655" name="Object 1029"/>
          <p:cNvGraphicFramePr>
            <a:graphicFrameLocks noChangeAspect="1"/>
          </p:cNvGraphicFramePr>
          <p:nvPr/>
        </p:nvGraphicFramePr>
        <p:xfrm>
          <a:off x="227013" y="3429000"/>
          <a:ext cx="8767762" cy="1203325"/>
        </p:xfrm>
        <a:graphic>
          <a:graphicData uri="http://schemas.openxmlformats.org/presentationml/2006/ole">
            <mc:AlternateContent xmlns:mc="http://schemas.openxmlformats.org/markup-compatibility/2006">
              <mc:Choice xmlns:v="urn:schemas-microsoft-com:vml" Requires="v">
                <p:oleObj r:id="rId2" imgW="5029200" imgH="685800" progId="Word.Picture.8">
                  <p:embed/>
                </p:oleObj>
              </mc:Choice>
              <mc:Fallback>
                <p:oleObj r:id="rId2" imgW="5029200" imgH="685800" progId="Word.Picture.8">
                  <p:embed/>
                  <p:pic>
                    <p:nvPicPr>
                      <p:cNvPr id="0" name="图片 3083"/>
                      <p:cNvPicPr/>
                      <p:nvPr/>
                    </p:nvPicPr>
                    <p:blipFill>
                      <a:blip r:embed="rId3"/>
                      <a:stretch>
                        <a:fillRect/>
                      </a:stretch>
                    </p:blipFill>
                    <p:spPr>
                      <a:xfrm>
                        <a:off x="227013" y="3429000"/>
                        <a:ext cx="8767762" cy="1203325"/>
                      </a:xfrm>
                      <a:prstGeom prst="rect">
                        <a:avLst/>
                      </a:prstGeom>
                      <a:noFill/>
                      <a:ln w="38100">
                        <a:noFill/>
                        <a:miter/>
                      </a:ln>
                    </p:spPr>
                  </p:pic>
                </p:oleObj>
              </mc:Fallback>
            </mc:AlternateContent>
          </a:graphicData>
        </a:graphic>
      </p:graphicFrame>
      <p:grpSp>
        <p:nvGrpSpPr>
          <p:cNvPr id="2" name="组合 11"/>
          <p:cNvGrpSpPr/>
          <p:nvPr/>
        </p:nvGrpSpPr>
        <p:grpSpPr>
          <a:xfrm>
            <a:off x="914400" y="4914900"/>
            <a:ext cx="7581900" cy="1371600"/>
            <a:chOff x="304800" y="3886200"/>
            <a:chExt cx="9550681" cy="1371600"/>
          </a:xfrm>
        </p:grpSpPr>
        <p:sp>
          <p:nvSpPr>
            <p:cNvPr id="10248" name="Rectangle 1031"/>
            <p:cNvSpPr/>
            <p:nvPr/>
          </p:nvSpPr>
          <p:spPr>
            <a:xfrm>
              <a:off x="304800" y="3886200"/>
              <a:ext cx="9550681" cy="609600"/>
            </a:xfrm>
            <a:prstGeom prst="rect">
              <a:avLst/>
            </a:prstGeom>
            <a:noFill/>
            <a:ln w="25400" cap="flat" cmpd="sng">
              <a:solidFill>
                <a:schemeClr val="tx1"/>
              </a:solidFill>
              <a:prstDash val="solid"/>
              <a:miter/>
              <a:headEnd type="none" w="med" len="med"/>
              <a:tailEnd type="none" w="med" len="med"/>
            </a:ln>
          </p:spPr>
          <p:txBody>
            <a:bodyPr lIns="92075" tIns="46038" rIns="92075" bIns="46038"/>
            <a:lstStyle/>
            <a:p>
              <a:pPr>
                <a:lnSpc>
                  <a:spcPct val="90000"/>
                </a:lnSpc>
              </a:pPr>
              <a:r>
                <a:rPr lang="en-US" altLang="en-US" sz="1600" b="1" dirty="0">
                  <a:latin typeface="Courier New" panose="02070309020205020404" pitchFamily="49" charset="0"/>
                  <a:cs typeface="Courier New" panose="02070309020205020404" pitchFamily="49" charset="0"/>
                </a:rPr>
                <a:t>Integer[] intArray = {1, 2, 3};</a:t>
              </a:r>
            </a:p>
            <a:p>
              <a:pPr>
                <a:lnSpc>
                  <a:spcPct val="90000"/>
                </a:lnSpc>
              </a:pPr>
              <a:r>
                <a:rPr lang="en-US" altLang="en-US" sz="1600" b="1" dirty="0">
                  <a:latin typeface="Courier New" panose="02070309020205020404" pitchFamily="49" charset="0"/>
                  <a:cs typeface="Courier New" panose="02070309020205020404" pitchFamily="49" charset="0"/>
                </a:rPr>
                <a:t>System.out.println(intArray[0] + intArray[1] + intArray[2]);</a:t>
              </a:r>
              <a:endParaRPr lang="en-US" altLang="en-US" sz="1600" b="1" dirty="0">
                <a:latin typeface="Courier New" panose="02070309020205020404" pitchFamily="49" charset="0"/>
                <a:ea typeface="Courier New" panose="02070309020205020404" pitchFamily="49" charset="0"/>
              </a:endParaRPr>
            </a:p>
          </p:txBody>
        </p:sp>
        <p:sp>
          <p:nvSpPr>
            <p:cNvPr id="10249" name="Rectangle 1032"/>
            <p:cNvSpPr/>
            <p:nvPr/>
          </p:nvSpPr>
          <p:spPr>
            <a:xfrm>
              <a:off x="5584071" y="4991100"/>
              <a:ext cx="1219200" cy="266700"/>
            </a:xfrm>
            <a:prstGeom prst="rect">
              <a:avLst/>
            </a:prstGeom>
            <a:noFill/>
            <a:ln w="9525">
              <a:noFill/>
            </a:ln>
          </p:spPr>
          <p:txBody>
            <a:bodyPr lIns="92075" tIns="46038" rIns="92075" bIns="46038"/>
            <a:lstStyle/>
            <a:p>
              <a:pPr algn="ctr">
                <a:lnSpc>
                  <a:spcPct val="90000"/>
                </a:lnSpc>
                <a:buNone/>
              </a:pPr>
              <a:r>
                <a:rPr lang="zh-CN" altLang="en-US" sz="1600" dirty="0">
                  <a:latin typeface="Times New Roman" panose="02020603050405020304" pitchFamily="18" charset="0"/>
                  <a:ea typeface="宋体" panose="02010600030101010101" pitchFamily="2" charset="-122"/>
                </a:rPr>
                <a:t>开箱</a:t>
              </a:r>
            </a:p>
          </p:txBody>
        </p:sp>
        <p:sp>
          <p:nvSpPr>
            <p:cNvPr id="10250" name="Line 1033"/>
            <p:cNvSpPr/>
            <p:nvPr/>
          </p:nvSpPr>
          <p:spPr>
            <a:xfrm flipV="1">
              <a:off x="6111998" y="4381500"/>
              <a:ext cx="0" cy="609600"/>
            </a:xfrm>
            <a:prstGeom prst="line">
              <a:avLst/>
            </a:prstGeom>
            <a:ln w="12700" cap="flat" cmpd="sng">
              <a:solidFill>
                <a:srgbClr val="FF0000"/>
              </a:solidFill>
              <a:prstDash val="solid"/>
              <a:headEnd type="none" w="sm" len="sm"/>
              <a:tailEnd type="stealth" w="sm" len="sm"/>
            </a:ln>
          </p:spPr>
        </p:sp>
        <p:sp>
          <p:nvSpPr>
            <p:cNvPr id="10251" name="Line 1034"/>
            <p:cNvSpPr/>
            <p:nvPr/>
          </p:nvSpPr>
          <p:spPr>
            <a:xfrm flipH="1" flipV="1">
              <a:off x="4751764" y="4343400"/>
              <a:ext cx="1216254" cy="647700"/>
            </a:xfrm>
            <a:prstGeom prst="line">
              <a:avLst/>
            </a:prstGeom>
            <a:ln w="12700" cap="flat" cmpd="sng">
              <a:solidFill>
                <a:srgbClr val="FF0000"/>
              </a:solidFill>
              <a:prstDash val="solid"/>
              <a:headEnd type="none" w="sm" len="sm"/>
              <a:tailEnd type="stealth" w="sm" len="sm"/>
            </a:ln>
          </p:spPr>
        </p:sp>
        <p:sp>
          <p:nvSpPr>
            <p:cNvPr id="10252" name="Line 1035"/>
            <p:cNvSpPr/>
            <p:nvPr/>
          </p:nvSpPr>
          <p:spPr>
            <a:xfrm flipV="1">
              <a:off x="6399958" y="4381500"/>
              <a:ext cx="2207695" cy="571500"/>
            </a:xfrm>
            <a:prstGeom prst="line">
              <a:avLst/>
            </a:prstGeom>
            <a:ln w="12700" cap="flat" cmpd="sng">
              <a:solidFill>
                <a:srgbClr val="FF0000"/>
              </a:solidFill>
              <a:prstDash val="solid"/>
              <a:headEnd type="none" w="sm" len="sm"/>
              <a:tailEnd type="stealth" w="sm" len="sm"/>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655"/>
                                        </p:tgtEl>
                                        <p:attrNameLst>
                                          <p:attrName>style.visibility</p:attrName>
                                        </p:attrNameLst>
                                      </p:cBhvr>
                                      <p:to>
                                        <p:strVal val="visible"/>
                                      </p:to>
                                    </p:set>
                                    <p:animEffect transition="in" filter="blinds(horizontal)">
                                      <p:cBhvr>
                                        <p:cTn id="7" dur="500"/>
                                        <p:tgtEl>
                                          <p:spTgt spid="2765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BigInteger</a:t>
            </a:r>
            <a:r>
              <a:rPr lang="zh-CN" altLang="en-US" kern="1200" dirty="0">
                <a:latin typeface="Courier New" panose="02070309020205020404" pitchFamily="49" charset="0"/>
                <a:ea typeface="宋体" panose="02010600030101010101" pitchFamily="2" charset="-122"/>
                <a:cs typeface="+mj-cs"/>
              </a:rPr>
              <a:t>和</a:t>
            </a:r>
            <a:r>
              <a:rPr lang="en-US" altLang="en-US" kern="1200" dirty="0">
                <a:latin typeface="Courier New" panose="02070309020205020404" pitchFamily="49" charset="0"/>
                <a:ea typeface="+mj-ea"/>
                <a:cs typeface="Courier New" panose="02070309020205020404" pitchFamily="49" charset="0"/>
              </a:rPr>
              <a:t>BigDecimal</a:t>
            </a:r>
            <a:endParaRPr lang="en-US" altLang="en-US" sz="4800" kern="1200" dirty="0">
              <a:latin typeface="Courier New" panose="02070309020205020404" pitchFamily="49" charset="0"/>
              <a:ea typeface="Courier New" panose="02070309020205020404" pitchFamily="49" charset="0"/>
              <a:cs typeface="+mj-cs"/>
              <a:hlinkClick r:id="rId2" action="ppaction://program"/>
            </a:endParaRPr>
          </a:p>
        </p:txBody>
      </p:sp>
      <p:sp>
        <p:nvSpPr>
          <p:cNvPr id="49155" name="Rectangle 3"/>
          <p:cNvSpPr>
            <a:spLocks noGrp="1"/>
          </p:cNvSpPr>
          <p:nvPr>
            <p:ph idx="1"/>
          </p:nvPr>
        </p:nvSpPr>
        <p:spPr/>
        <p:txBody>
          <a:bodyPr vert="horz" wrap="square" lIns="92075" tIns="46038" rIns="92075" bIns="46038" anchor="t" anchorCtr="0"/>
          <a:lstStyle/>
          <a:p>
            <a:pPr marL="0" indent="0" eaLnBrk="1" hangingPunct="1">
              <a:buSzPct val="75000"/>
            </a:pPr>
            <a:r>
              <a:rPr lang="en-US" altLang="zh-CN" sz="2800" kern="1200" dirty="0">
                <a:latin typeface="Courier New" panose="02070309020205020404" pitchFamily="49" charset="0"/>
                <a:ea typeface="宋体" panose="02010600030101010101" pitchFamily="2" charset="-122"/>
                <a:cs typeface="+mn-cs"/>
              </a:rPr>
              <a:t>如果</a:t>
            </a:r>
            <a:r>
              <a:rPr lang="zh-CN" altLang="en-US" sz="2800" kern="1200" dirty="0">
                <a:latin typeface="Courier New" panose="02070309020205020404" pitchFamily="49" charset="0"/>
                <a:ea typeface="宋体" panose="02010600030101010101" pitchFamily="2" charset="-122"/>
                <a:cs typeface="+mn-cs"/>
              </a:rPr>
              <a:t>要进行非常大的数的计算或者高精度浮点值的计算，可以使用</a:t>
            </a:r>
            <a:r>
              <a:rPr lang="en-US" altLang="en-US" sz="2800" b="1" kern="1200" dirty="0">
                <a:latin typeface="Courier New" panose="02070309020205020404" pitchFamily="49" charset="0"/>
                <a:ea typeface="宋体" panose="02010600030101010101" pitchFamily="2" charset="-122"/>
                <a:cs typeface="+mn-cs"/>
              </a:rPr>
              <a:t>java.math</a:t>
            </a:r>
            <a:r>
              <a:rPr lang="en-US" altLang="zh-CN" sz="2800" kern="1200" dirty="0">
                <a:latin typeface="Courier New" panose="02070309020205020404" pitchFamily="49" charset="0"/>
                <a:ea typeface="宋体" panose="02010600030101010101" pitchFamily="2" charset="-122"/>
                <a:cs typeface="+mn-cs"/>
              </a:rPr>
              <a:t>包</a:t>
            </a:r>
            <a:r>
              <a:rPr lang="zh-CN" altLang="en-US" sz="2800" kern="1200" dirty="0">
                <a:latin typeface="Courier New" panose="02070309020205020404" pitchFamily="49" charset="0"/>
                <a:ea typeface="宋体" panose="02010600030101010101" pitchFamily="2" charset="-122"/>
                <a:cs typeface="+mn-cs"/>
              </a:rPr>
              <a:t>中的</a:t>
            </a:r>
            <a:r>
              <a:rPr lang="en-US" altLang="en-US" sz="2800" b="1" kern="1200" dirty="0">
                <a:latin typeface="Courier New" panose="02070309020205020404" pitchFamily="49" charset="0"/>
                <a:ea typeface="宋体" panose="02010600030101010101" pitchFamily="2" charset="-122"/>
                <a:cs typeface="+mn-cs"/>
              </a:rPr>
              <a:t>BigInteger</a:t>
            </a:r>
            <a:r>
              <a:rPr lang="zh-CN" altLang="en-US" sz="2800" kern="1200" dirty="0">
                <a:latin typeface="Courier New" panose="02070309020205020404" pitchFamily="49" charset="0"/>
                <a:ea typeface="宋体" panose="02010600030101010101" pitchFamily="2" charset="-122"/>
                <a:cs typeface="+mn-cs"/>
              </a:rPr>
              <a:t>和</a:t>
            </a:r>
            <a:r>
              <a:rPr lang="en-US" altLang="en-US" sz="2800" b="1" kern="1200" dirty="0">
                <a:latin typeface="Courier New" panose="02070309020205020404" pitchFamily="49" charset="0"/>
                <a:ea typeface="宋体" panose="02010600030101010101" pitchFamily="2" charset="-122"/>
                <a:cs typeface="+mn-cs"/>
              </a:rPr>
              <a:t>BigDecimal</a:t>
            </a:r>
            <a:r>
              <a:rPr lang="en-US" altLang="zh-CN" sz="2800" kern="1200" dirty="0">
                <a:latin typeface="Courier New" panose="02070309020205020404" pitchFamily="49" charset="0"/>
                <a:ea typeface="宋体" panose="02010600030101010101" pitchFamily="2" charset="-122"/>
                <a:cs typeface="+mn-cs"/>
              </a:rPr>
              <a:t>类</a:t>
            </a:r>
            <a:r>
              <a:rPr lang="zh-CN" altLang="en-US" sz="2800" kern="1200" dirty="0">
                <a:latin typeface="Courier New" panose="02070309020205020404" pitchFamily="49" charset="0"/>
                <a:ea typeface="宋体" panose="02010600030101010101" pitchFamily="2" charset="-122"/>
                <a:cs typeface="+mn-cs"/>
              </a:rPr>
              <a:t>。</a:t>
            </a:r>
          </a:p>
          <a:p>
            <a:pPr marL="457200" lvl="1" indent="0" eaLnBrk="1" hangingPunct="1">
              <a:buSzPct val="75000"/>
            </a:pPr>
            <a:r>
              <a:rPr lang="en-US" altLang="en-US" sz="1575" b="1" dirty="0">
                <a:solidFill>
                  <a:srgbClr val="0070C0"/>
                </a:solidFill>
                <a:latin typeface="Courier New" panose="02070309020205020404" pitchFamily="49" charset="0"/>
                <a:ea typeface="宋体" panose="02010600030101010101" pitchFamily="2" charset="-122"/>
                <a:sym typeface="+mn-ea"/>
              </a:rPr>
              <a:t>decimal</a:t>
            </a:r>
            <a:r>
              <a:rPr lang="en-US" altLang="zh-CN" sz="1575" kern="1200" dirty="0">
                <a:solidFill>
                  <a:srgbClr val="0070C0"/>
                </a:solidFill>
                <a:latin typeface="Courier New" panose="02070309020205020404" pitchFamily="49" charset="0"/>
                <a:ea typeface="宋体" panose="02010600030101010101" pitchFamily="2" charset="-122"/>
                <a:cs typeface="+mn-cs"/>
              </a:rPr>
              <a:t>['des</a:t>
            </a:r>
            <a:r>
              <a:rPr lang="en-US" altLang="en-US" sz="1575" kern="1200" dirty="0">
                <a:solidFill>
                  <a:srgbClr val="0070C0"/>
                </a:solidFill>
                <a:latin typeface="Courier New" panose="02070309020205020404" pitchFamily="49" charset="0"/>
                <a:ea typeface="宋体" panose="02010600030101010101" pitchFamily="2" charset="-122"/>
                <a:cs typeface="+mn-cs"/>
              </a:rPr>
              <a:t>ɪ</a:t>
            </a:r>
            <a:r>
              <a:rPr lang="en-US" altLang="zh-CN" sz="1575" kern="1200" dirty="0">
                <a:solidFill>
                  <a:srgbClr val="0070C0"/>
                </a:solidFill>
                <a:latin typeface="Courier New" panose="02070309020205020404" pitchFamily="49" charset="0"/>
                <a:ea typeface="宋体" panose="02010600030101010101" pitchFamily="2" charset="-122"/>
                <a:cs typeface="+mn-cs"/>
              </a:rPr>
              <a:t>ml]</a:t>
            </a:r>
            <a:r>
              <a:rPr lang="en-US" sz="1575" kern="1200" dirty="0">
                <a:solidFill>
                  <a:srgbClr val="0070C0"/>
                </a:solidFill>
                <a:latin typeface="Courier New" panose="02070309020205020404" pitchFamily="49" charset="0"/>
                <a:ea typeface="宋体" panose="02010600030101010101" pitchFamily="2" charset="-122"/>
                <a:cs typeface="+mn-cs"/>
              </a:rPr>
              <a:t>:</a:t>
            </a:r>
            <a:r>
              <a:rPr lang="en-US" altLang="zh-CN" sz="1575" kern="1200" dirty="0">
                <a:solidFill>
                  <a:srgbClr val="0070C0"/>
                </a:solidFill>
                <a:highlight>
                  <a:srgbClr val="C0C0C0"/>
                </a:highlight>
                <a:latin typeface="Courier New" panose="02070309020205020404" pitchFamily="49" charset="0"/>
                <a:ea typeface="宋体" panose="02010600030101010101" pitchFamily="2" charset="-122"/>
                <a:cs typeface="+mn-cs"/>
              </a:rPr>
              <a:t>adj.</a:t>
            </a:r>
            <a:r>
              <a:rPr lang="zh-CN" altLang="en-US" sz="1575" kern="1200" dirty="0">
                <a:solidFill>
                  <a:srgbClr val="0070C0"/>
                </a:solidFill>
                <a:latin typeface="Courier New" panose="02070309020205020404" pitchFamily="49" charset="0"/>
                <a:ea typeface="宋体" panose="02010600030101010101" pitchFamily="2" charset="-122"/>
                <a:cs typeface="+mn-cs"/>
              </a:rPr>
              <a:t>小数的；十进位的</a:t>
            </a:r>
            <a:r>
              <a:rPr lang="en-US" altLang="zh-CN" sz="1575" kern="1200" dirty="0">
                <a:solidFill>
                  <a:srgbClr val="0070C0"/>
                </a:solidFill>
                <a:latin typeface="Courier New" panose="02070309020205020404" pitchFamily="49" charset="0"/>
                <a:ea typeface="宋体" panose="02010600030101010101" pitchFamily="2" charset="-122"/>
                <a:cs typeface="+mn-cs"/>
              </a:rPr>
              <a:t>  </a:t>
            </a:r>
            <a:r>
              <a:rPr lang="en-US" altLang="zh-CN" sz="1575" kern="1200" dirty="0">
                <a:solidFill>
                  <a:srgbClr val="0070C0"/>
                </a:solidFill>
                <a:highlight>
                  <a:srgbClr val="C0C0C0"/>
                </a:highlight>
                <a:latin typeface="Courier New" panose="02070309020205020404" pitchFamily="49" charset="0"/>
                <a:ea typeface="宋体" panose="02010600030101010101" pitchFamily="2" charset="-122"/>
                <a:cs typeface="+mn-cs"/>
              </a:rPr>
              <a:t>n.</a:t>
            </a:r>
            <a:r>
              <a:rPr lang="zh-CN" altLang="en-US" sz="1575" kern="1200" dirty="0">
                <a:solidFill>
                  <a:srgbClr val="0070C0"/>
                </a:solidFill>
                <a:latin typeface="Courier New" panose="02070309020205020404" pitchFamily="49" charset="0"/>
                <a:ea typeface="宋体" panose="02010600030101010101" pitchFamily="2" charset="-122"/>
                <a:cs typeface="+mn-cs"/>
              </a:rPr>
              <a:t>小数</a:t>
            </a:r>
          </a:p>
          <a:p>
            <a:pPr marL="0" indent="0" eaLnBrk="1" hangingPunct="1">
              <a:buSzPct val="75000"/>
            </a:pPr>
            <a:endParaRPr lang="zh-CN" altLang="en-US" sz="2800" kern="1200" dirty="0">
              <a:latin typeface="Courier New" panose="02070309020205020404" pitchFamily="49" charset="0"/>
              <a:ea typeface="宋体" panose="02010600030101010101" pitchFamily="2" charset="-122"/>
              <a:cs typeface="+mn-cs"/>
            </a:endParaRPr>
          </a:p>
          <a:p>
            <a:pPr marL="0" indent="0" eaLnBrk="1" hangingPunct="1">
              <a:buSzPct val="75000"/>
            </a:pPr>
            <a:r>
              <a:rPr lang="en-US" altLang="zh-CN" sz="2800" b="1" kern="1200" dirty="0">
                <a:latin typeface="Courier New" panose="02070309020205020404" pitchFamily="49" charset="0"/>
                <a:ea typeface="宋体" panose="02010600030101010101" pitchFamily="2" charset="-122"/>
                <a:cs typeface="+mn-cs"/>
              </a:rPr>
              <a:t>BigInteger</a:t>
            </a:r>
            <a:r>
              <a:rPr lang="zh-CN" altLang="en-US" sz="2800" kern="1200" dirty="0">
                <a:latin typeface="Courier New" panose="02070309020205020404" pitchFamily="49" charset="0"/>
                <a:ea typeface="宋体" panose="02010600030101010101" pitchFamily="2" charset="-122"/>
                <a:cs typeface="+mn-cs"/>
              </a:rPr>
              <a:t>的实例可以表示任意大小的整数，</a:t>
            </a:r>
            <a:r>
              <a:rPr lang="en-US" altLang="zh-CN" sz="2800" b="1" kern="1200" dirty="0">
                <a:latin typeface="Courier New" panose="02070309020205020404" pitchFamily="49" charset="0"/>
                <a:ea typeface="宋体" panose="02010600030101010101" pitchFamily="2" charset="-122"/>
                <a:cs typeface="+mn-cs"/>
              </a:rPr>
              <a:t>BigDecimal</a:t>
            </a:r>
            <a:r>
              <a:rPr lang="zh-CN" altLang="en-US" sz="2800" kern="1200" dirty="0">
                <a:latin typeface="Courier New" panose="02070309020205020404" pitchFamily="49" charset="0"/>
                <a:ea typeface="宋体" panose="02010600030101010101" pitchFamily="2" charset="-122"/>
                <a:cs typeface="+mn-cs"/>
              </a:rPr>
              <a:t>对象的精度没有限制。</a:t>
            </a:r>
          </a:p>
          <a:p>
            <a:pPr marL="0" indent="0" eaLnBrk="1" hangingPunct="1">
              <a:buSzPct val="75000"/>
            </a:pPr>
            <a:endParaRPr lang="zh-CN" altLang="en-US" sz="2800" kern="1200" dirty="0">
              <a:latin typeface="Courier New" panose="02070309020205020404" pitchFamily="49" charset="0"/>
              <a:ea typeface="宋体" panose="02010600030101010101" pitchFamily="2" charset="-122"/>
              <a:cs typeface="+mn-cs"/>
            </a:endParaRPr>
          </a:p>
          <a:p>
            <a:pPr marL="0" indent="0" eaLnBrk="1" hangingPunct="1">
              <a:buSzPct val="75000"/>
              <a:buNone/>
            </a:pPr>
            <a:r>
              <a:rPr lang="zh-CN" altLang="en-US" sz="1800" b="1" dirty="0">
                <a:latin typeface="Courier New" panose="02070309020205020404" pitchFamily="49" charset="0"/>
                <a:ea typeface="宋体" panose="02010600030101010101" pitchFamily="2" charset="-122"/>
                <a:sym typeface="+mn-ea"/>
              </a:rPr>
              <a:t>例：</a:t>
            </a:r>
            <a:r>
              <a:rPr lang="en-US" altLang="zh-CN" sz="1800" b="1" dirty="0">
                <a:solidFill>
                  <a:srgbClr val="006600"/>
                </a:solidFill>
                <a:latin typeface="Courier New" panose="02070309020205020404" pitchFamily="49" charset="0"/>
                <a:ea typeface="宋体" panose="02010600030101010101" pitchFamily="2" charset="-122"/>
                <a:sym typeface="+mn-ea"/>
              </a:rPr>
              <a:t>//</a:t>
            </a:r>
            <a:r>
              <a:rPr lang="zh-CN" altLang="en-US" sz="1800" b="1" dirty="0">
                <a:solidFill>
                  <a:srgbClr val="006600"/>
                </a:solidFill>
                <a:latin typeface="Courier New" panose="02070309020205020404" pitchFamily="49" charset="0"/>
                <a:ea typeface="宋体" panose="02010600030101010101" pitchFamily="2" charset="-122"/>
                <a:sym typeface="+mn-ea"/>
              </a:rPr>
              <a:t>计算机能表示出来的最大整数</a:t>
            </a:r>
            <a:r>
              <a:rPr lang="en-US" altLang="zh-CN" sz="1800" b="1" dirty="0">
                <a:solidFill>
                  <a:srgbClr val="006600"/>
                </a:solidFill>
                <a:latin typeface="Courier New" panose="02070309020205020404" pitchFamily="49" charset="0"/>
                <a:ea typeface="宋体" panose="02010600030101010101" pitchFamily="2" charset="-122"/>
                <a:sym typeface="+mn-ea"/>
              </a:rPr>
              <a:t>(long</a:t>
            </a:r>
            <a:r>
              <a:rPr lang="zh-CN" altLang="en-US" sz="1800" b="1" dirty="0">
                <a:solidFill>
                  <a:srgbClr val="006600"/>
                </a:solidFill>
                <a:latin typeface="Courier New" panose="02070309020205020404" pitchFamily="49" charset="0"/>
                <a:ea typeface="宋体" panose="02010600030101010101" pitchFamily="2" charset="-122"/>
                <a:sym typeface="+mn-ea"/>
              </a:rPr>
              <a:t>型</a:t>
            </a:r>
            <a:r>
              <a:rPr lang="en-US" altLang="zh-CN" sz="1800" b="1" dirty="0">
                <a:solidFill>
                  <a:srgbClr val="006600"/>
                </a:solidFill>
                <a:latin typeface="Courier New" panose="02070309020205020404" pitchFamily="49" charset="0"/>
                <a:ea typeface="宋体" panose="02010600030101010101" pitchFamily="2" charset="-122"/>
                <a:sym typeface="+mn-ea"/>
              </a:rPr>
              <a:t>)</a:t>
            </a:r>
            <a:r>
              <a:rPr lang="zh-CN" altLang="en-US" sz="1800" b="1" dirty="0">
                <a:solidFill>
                  <a:srgbClr val="006600"/>
                </a:solidFill>
                <a:latin typeface="Courier New" panose="02070309020205020404" pitchFamily="49" charset="0"/>
                <a:ea typeface="宋体" panose="02010600030101010101" pitchFamily="2" charset="-122"/>
                <a:sym typeface="+mn-ea"/>
              </a:rPr>
              <a:t>是</a:t>
            </a:r>
            <a:r>
              <a:rPr lang="en-US" altLang="zh-CN" sz="1800" b="1" dirty="0">
                <a:solidFill>
                  <a:srgbClr val="006600"/>
                </a:solidFill>
                <a:latin typeface="Courier New" panose="02070309020205020404" pitchFamily="49" charset="0"/>
                <a:ea typeface="宋体" panose="02010600030101010101" pitchFamily="2" charset="-122"/>
                <a:sym typeface="+mn-ea"/>
              </a:rPr>
              <a:t> +(2</a:t>
            </a:r>
            <a:r>
              <a:rPr lang="en-US" altLang="zh-CN" sz="1800" b="1" baseline="30000" dirty="0">
                <a:solidFill>
                  <a:srgbClr val="006600"/>
                </a:solidFill>
                <a:latin typeface="Courier New" panose="02070309020205020404" pitchFamily="49" charset="0"/>
                <a:ea typeface="宋体" panose="02010600030101010101" pitchFamily="2" charset="-122"/>
                <a:sym typeface="+mn-ea"/>
              </a:rPr>
              <a:t>63 </a:t>
            </a:r>
            <a:r>
              <a:rPr lang="en-US" altLang="zh-CN" sz="1800" b="1" dirty="0">
                <a:solidFill>
                  <a:srgbClr val="006600"/>
                </a:solidFill>
                <a:latin typeface="Courier New" panose="02070309020205020404" pitchFamily="49" charset="0"/>
                <a:ea typeface="宋体" panose="02010600030101010101" pitchFamily="2" charset="-122"/>
                <a:sym typeface="+mn-ea"/>
              </a:rPr>
              <a:t>-1)</a:t>
            </a:r>
            <a:r>
              <a:rPr lang="zh-CN" altLang="en-US" sz="1800" b="1" dirty="0">
                <a:solidFill>
                  <a:srgbClr val="006600"/>
                </a:solidFill>
                <a:latin typeface="Courier New" panose="02070309020205020404" pitchFamily="49" charset="0"/>
                <a:ea typeface="宋体" panose="02010600030101010101" pitchFamily="2" charset="-122"/>
                <a:sym typeface="+mn-ea"/>
              </a:rPr>
              <a:t>，</a:t>
            </a:r>
          </a:p>
          <a:p>
            <a:pPr marL="0" indent="457200" eaLnBrk="1" hangingPunct="1">
              <a:buSzPct val="75000"/>
              <a:buNone/>
            </a:pPr>
            <a:r>
              <a:rPr lang="en-US" altLang="zh-CN" sz="1800" b="1" dirty="0">
                <a:solidFill>
                  <a:srgbClr val="006600"/>
                </a:solidFill>
                <a:latin typeface="Courier New" panose="02070309020205020404" pitchFamily="49" charset="0"/>
                <a:ea typeface="宋体" panose="02010600030101010101" pitchFamily="2" charset="-122"/>
                <a:sym typeface="+mn-ea"/>
              </a:rPr>
              <a:t>//</a:t>
            </a:r>
            <a:r>
              <a:rPr lang="zh-CN" altLang="en-US" sz="1800" b="1" dirty="0">
                <a:solidFill>
                  <a:srgbClr val="006600"/>
                </a:solidFill>
                <a:latin typeface="Courier New" panose="02070309020205020404" pitchFamily="49" charset="0"/>
                <a:ea typeface="宋体" panose="02010600030101010101" pitchFamily="2" charset="-122"/>
                <a:sym typeface="+mn-ea"/>
              </a:rPr>
              <a:t>即</a:t>
            </a:r>
            <a:r>
              <a:rPr lang="en-US" altLang="zh-CN" sz="1800" b="1" dirty="0">
                <a:solidFill>
                  <a:srgbClr val="006600"/>
                </a:solidFill>
                <a:latin typeface="Courier New" panose="02070309020205020404" pitchFamily="49" charset="0"/>
                <a:ea typeface="宋体" panose="02010600030101010101" pitchFamily="2" charset="-122"/>
                <a:sym typeface="+mn-ea"/>
              </a:rPr>
              <a:t>9223372036854775807</a:t>
            </a:r>
          </a:p>
          <a:p>
            <a:pPr marL="0" indent="457200" eaLnBrk="1" hangingPunct="1">
              <a:buSzPct val="75000"/>
              <a:buNone/>
            </a:pPr>
            <a:r>
              <a:rPr lang="en-US" altLang="zh-CN" sz="1800" b="1" dirty="0">
                <a:solidFill>
                  <a:srgbClr val="006600"/>
                </a:solidFill>
                <a:latin typeface="Courier New" panose="02070309020205020404" pitchFamily="49" charset="0"/>
                <a:ea typeface="宋体" panose="02010600030101010101" pitchFamily="2" charset="-122"/>
                <a:sym typeface="+mn-ea"/>
              </a:rPr>
              <a:t>//long a = 9223372036854775808; </a:t>
            </a:r>
            <a:r>
              <a:rPr lang="zh-CN" altLang="en-US" sz="1800" b="1" dirty="0">
                <a:solidFill>
                  <a:srgbClr val="006600"/>
                </a:solidFill>
                <a:latin typeface="Courier New" panose="02070309020205020404" pitchFamily="49" charset="0"/>
                <a:ea typeface="宋体" panose="02010600030101010101" pitchFamily="2" charset="-122"/>
                <a:sym typeface="+mn-ea"/>
              </a:rPr>
              <a:t>这个语句就会报错！</a:t>
            </a:r>
          </a:p>
          <a:p>
            <a:pPr marL="0" indent="457200" eaLnBrk="1" hangingPunct="1">
              <a:buSzPct val="75000"/>
              <a:buNone/>
            </a:pPr>
            <a:r>
              <a:rPr lang="en-US" altLang="zh-CN" sz="1600" b="1" dirty="0">
                <a:latin typeface="Courier New" panose="02070309020205020404" pitchFamily="49" charset="0"/>
                <a:ea typeface="宋体" panose="02010600030101010101" pitchFamily="2" charset="-122"/>
                <a:sym typeface="+mn-ea"/>
              </a:rPr>
              <a:t>BigInteger a = new BigInteger(“9223372036854775808”);</a:t>
            </a:r>
            <a:endParaRPr lang="en-US" altLang="zh-CN" sz="2800" b="1" dirty="0">
              <a:latin typeface="Courier New" panose="02070309020205020404" pitchFamily="49" charset="0"/>
              <a:ea typeface="宋体" panose="02010600030101010101" pitchFamily="2" charset="-122"/>
            </a:endParaRPr>
          </a:p>
          <a:p>
            <a:pPr marL="0" indent="0" eaLnBrk="1" hangingPunct="1">
              <a:buSzPct val="75000"/>
            </a:pPr>
            <a:endParaRPr lang="zh-CN" altLang="en-US" sz="2800" kern="1200" dirty="0">
              <a:latin typeface="Courier New" panose="02070309020205020404" pitchFamily="49" charset="0"/>
              <a:ea typeface="宋体" panose="02010600030101010101" pitchFamily="2" charset="-122"/>
              <a:cs typeface="+mn-cs"/>
            </a:endParaRPr>
          </a:p>
        </p:txBody>
      </p:sp>
      <p:sp>
        <p:nvSpPr>
          <p:cNvPr id="49156"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25</a:t>
            </a:fld>
            <a:endParaRPr lang="en-US" altLang="en-US" sz="1400" dirty="0">
              <a:ea typeface="宋体" panose="02010600030101010101" pitchFamily="2" charset="-122"/>
            </a:endParaRPr>
          </a:p>
        </p:txBody>
      </p:sp>
      <p:sp>
        <p:nvSpPr>
          <p:cNvPr id="49157"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25</a:t>
            </a:fld>
            <a:endParaRPr lang="en-US" altLang="en-US" sz="1400" dirty="0">
              <a:latin typeface="Times New Roman" panose="02020603050405020304" pitchFamily="18"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BigInteger</a:t>
            </a:r>
            <a:r>
              <a:rPr lang="zh-CN" altLang="en-US" kern="1200" dirty="0">
                <a:latin typeface="Courier New" panose="02070309020205020404" pitchFamily="49" charset="0"/>
                <a:ea typeface="宋体" panose="02010600030101010101" pitchFamily="2" charset="-122"/>
                <a:cs typeface="+mj-cs"/>
              </a:rPr>
              <a:t>和</a:t>
            </a:r>
            <a:r>
              <a:rPr lang="en-US" altLang="en-US" kern="1200" dirty="0">
                <a:latin typeface="Courier New" panose="02070309020205020404" pitchFamily="49" charset="0"/>
                <a:ea typeface="+mj-ea"/>
                <a:cs typeface="Courier New" panose="02070309020205020404" pitchFamily="49" charset="0"/>
              </a:rPr>
              <a:t>BigDecimal</a:t>
            </a:r>
            <a:endParaRPr lang="en-US" altLang="en-US" sz="4800" kern="1200" dirty="0">
              <a:latin typeface="Courier New" panose="02070309020205020404" pitchFamily="49" charset="0"/>
              <a:ea typeface="Courier New" panose="02070309020205020404" pitchFamily="49" charset="0"/>
              <a:cs typeface="+mj-cs"/>
              <a:hlinkClick r:id="rId2" action="ppaction://program"/>
            </a:endParaRPr>
          </a:p>
        </p:txBody>
      </p:sp>
      <p:sp>
        <p:nvSpPr>
          <p:cNvPr id="50179" name="Rectangle 3"/>
          <p:cNvSpPr>
            <a:spLocks noGrp="1"/>
          </p:cNvSpPr>
          <p:nvPr>
            <p:ph idx="1"/>
          </p:nvPr>
        </p:nvSpPr>
        <p:spPr/>
        <p:txBody>
          <a:bodyPr vert="horz" wrap="square" lIns="92075" tIns="46038" rIns="92075" bIns="46038" anchor="t" anchorCtr="0"/>
          <a:lstStyle/>
          <a:p>
            <a:pPr marL="0" indent="0" eaLnBrk="1" hangingPunct="1">
              <a:buSzPct val="75000"/>
            </a:pPr>
            <a:r>
              <a:rPr lang="en-US" altLang="en-US" sz="2800" b="1" kern="1200" dirty="0">
                <a:latin typeface="Courier New" panose="02070309020205020404" pitchFamily="49" charset="0"/>
                <a:ea typeface="+mn-ea"/>
                <a:cs typeface="Courier New" panose="02070309020205020404" pitchFamily="49" charset="0"/>
              </a:rPr>
              <a:t>BigInteger</a:t>
            </a:r>
            <a:r>
              <a:rPr lang="zh-CN" altLang="en-US" sz="2800" kern="1200" dirty="0">
                <a:latin typeface="Courier New" panose="02070309020205020404" pitchFamily="49" charset="0"/>
                <a:ea typeface="宋体" panose="02010600030101010101" pitchFamily="2" charset="-122"/>
                <a:cs typeface="+mn-cs"/>
              </a:rPr>
              <a:t>和</a:t>
            </a:r>
            <a:r>
              <a:rPr lang="en-US" altLang="en-US" sz="2800" b="1" kern="1200" dirty="0">
                <a:latin typeface="Courier New" panose="02070309020205020404" pitchFamily="49" charset="0"/>
                <a:ea typeface="+mn-ea"/>
                <a:cs typeface="Courier New" panose="02070309020205020404" pitchFamily="49" charset="0"/>
              </a:rPr>
              <a:t>BigDecimal</a:t>
            </a:r>
            <a:r>
              <a:rPr lang="zh-CN" altLang="en-US" sz="2800" kern="1200" dirty="0">
                <a:latin typeface="Courier New" panose="02070309020205020404" pitchFamily="49" charset="0"/>
                <a:ea typeface="宋体" panose="02010600030101010101" pitchFamily="2" charset="-122"/>
                <a:cs typeface="+mn-cs"/>
              </a:rPr>
              <a:t>的算术运算和比较运算</a:t>
            </a:r>
          </a:p>
        </p:txBody>
      </p:sp>
      <p:sp>
        <p:nvSpPr>
          <p:cNvPr id="50180"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26</a:t>
            </a:fld>
            <a:endParaRPr lang="en-US" altLang="en-US" sz="1400" dirty="0">
              <a:ea typeface="宋体" panose="02010600030101010101" pitchFamily="2" charset="-122"/>
            </a:endParaRPr>
          </a:p>
        </p:txBody>
      </p:sp>
      <p:sp>
        <p:nvSpPr>
          <p:cNvPr id="50181"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26</a:t>
            </a:fld>
            <a:endParaRPr lang="en-US" altLang="en-US" sz="1400" dirty="0">
              <a:latin typeface="Times New Roman" panose="02020603050405020304" pitchFamily="18" charset="0"/>
            </a:endParaRPr>
          </a:p>
        </p:txBody>
      </p:sp>
      <p:graphicFrame>
        <p:nvGraphicFramePr>
          <p:cNvPr id="50182" name="表格 50181"/>
          <p:cNvGraphicFramePr/>
          <p:nvPr/>
        </p:nvGraphicFramePr>
        <p:xfrm>
          <a:off x="1485900" y="2095500"/>
          <a:ext cx="6096000" cy="3078163"/>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701675">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zh-CN" altLang="en-US" sz="2000" b="1" dirty="0">
                          <a:solidFill>
                            <a:srgbClr val="002060"/>
                          </a:solidFill>
                          <a:latin typeface="华文楷体" panose="02010600040101010101" pitchFamily="2" charset="-122"/>
                          <a:ea typeface="华文楷体" panose="02010600040101010101" pitchFamily="2" charset="-122"/>
                        </a:rPr>
                        <a:t>基本数据类型的</a:t>
                      </a:r>
                      <a:endParaRPr lang="en-US" altLang="zh-CN" sz="2000" b="1" dirty="0">
                        <a:solidFill>
                          <a:srgbClr val="002060"/>
                        </a:solidFill>
                        <a:latin typeface="华文楷体" panose="02010600040101010101" pitchFamily="2" charset="-122"/>
                        <a:ea typeface="华文楷体" panose="02010600040101010101" pitchFamily="2" charset="-122"/>
                      </a:endParaRPr>
                    </a:p>
                    <a:p>
                      <a:pPr lvl="0" algn="ctr" eaLnBrk="1" hangingPunct="1">
                        <a:buNone/>
                      </a:pPr>
                      <a:r>
                        <a:rPr lang="zh-CN" altLang="en-US" sz="2000" b="1" dirty="0">
                          <a:solidFill>
                            <a:srgbClr val="002060"/>
                          </a:solidFill>
                          <a:latin typeface="华文楷体" panose="02010600040101010101" pitchFamily="2" charset="-122"/>
                          <a:ea typeface="华文楷体" panose="02010600040101010101" pitchFamily="2" charset="-122"/>
                        </a:rPr>
                        <a:t>算术运算</a:t>
                      </a:r>
                      <a:r>
                        <a:rPr lang="en-US" altLang="zh-CN" sz="2000" b="1" dirty="0">
                          <a:solidFill>
                            <a:srgbClr val="002060"/>
                          </a:solidFill>
                          <a:latin typeface="华文楷体" panose="02010600040101010101" pitchFamily="2" charset="-122"/>
                          <a:ea typeface="华文楷体" panose="02010600040101010101" pitchFamily="2" charset="-122"/>
                        </a:rPr>
                        <a:t>&amp;</a:t>
                      </a:r>
                      <a:r>
                        <a:rPr lang="zh-CN" altLang="en-US" sz="2000" b="1" dirty="0">
                          <a:solidFill>
                            <a:srgbClr val="002060"/>
                          </a:solidFill>
                          <a:latin typeface="华文楷体" panose="02010600040101010101" pitchFamily="2" charset="-122"/>
                          <a:ea typeface="华文楷体" panose="02010600040101010101" pitchFamily="2" charset="-122"/>
                        </a:rPr>
                        <a:t>比较运算</a:t>
                      </a: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en-US" sz="2000" b="1" dirty="0">
                          <a:solidFill>
                            <a:srgbClr val="002060"/>
                          </a:solidFill>
                          <a:latin typeface="Courier New" panose="02070309020205020404" pitchFamily="49" charset="0"/>
                          <a:ea typeface="华文楷体" panose="02010600040101010101" pitchFamily="2" charset="-122"/>
                        </a:rPr>
                        <a:t>BigInteger</a:t>
                      </a:r>
                      <a:r>
                        <a:rPr lang="zh-CN" altLang="en-US" sz="2000" b="1" dirty="0">
                          <a:solidFill>
                            <a:srgbClr val="002060"/>
                          </a:solidFill>
                          <a:latin typeface="Courier New" panose="02070309020205020404" pitchFamily="49" charset="0"/>
                          <a:ea typeface="华文楷体" panose="02010600040101010101" pitchFamily="2" charset="-122"/>
                        </a:rPr>
                        <a:t>和</a:t>
                      </a:r>
                      <a:r>
                        <a:rPr lang="en-US" altLang="zh-CN" sz="2000" b="1" dirty="0">
                          <a:solidFill>
                            <a:srgbClr val="002060"/>
                          </a:solidFill>
                          <a:latin typeface="Courier New" panose="02070309020205020404" pitchFamily="49" charset="0"/>
                          <a:ea typeface="华文楷体" panose="02010600040101010101" pitchFamily="2" charset="-122"/>
                        </a:rPr>
                        <a:t>BigDecimal</a:t>
                      </a:r>
                      <a:r>
                        <a:rPr lang="zh-CN" altLang="en-US" sz="2000" b="1" dirty="0">
                          <a:solidFill>
                            <a:srgbClr val="002060"/>
                          </a:solidFill>
                          <a:latin typeface="华文楷体" panose="02010600040101010101" pitchFamily="2" charset="-122"/>
                          <a:ea typeface="华文楷体" panose="02010600040101010101" pitchFamily="2" charset="-122"/>
                        </a:rPr>
                        <a:t>类的方法</a:t>
                      </a:r>
                    </a:p>
                  </a:txBody>
                  <a:tcPr anchor="ct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5288">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zh-CN" sz="2000" b="1" dirty="0">
                          <a:solidFill>
                            <a:srgbClr val="000000"/>
                          </a:solidFill>
                          <a:latin typeface="Courier New" panose="02070309020205020404" pitchFamily="49" charset="0"/>
                          <a:ea typeface="宋体" panose="02010600030101010101" pitchFamily="2" charset="-122"/>
                        </a:rPr>
                        <a:t>+</a:t>
                      </a:r>
                      <a:endParaRPr lang="zh-CN" altLang="en-US" sz="2000" b="1" dirty="0">
                        <a:solidFill>
                          <a:srgbClr val="000000"/>
                        </a:solidFill>
                        <a:latin typeface="Courier New" panose="02070309020205020404" pitchFamily="49"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CECEC"/>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zh-CN" sz="2000" b="1" dirty="0">
                          <a:solidFill>
                            <a:srgbClr val="C00000"/>
                          </a:solidFill>
                          <a:latin typeface="Courier New" panose="02070309020205020404" pitchFamily="49" charset="0"/>
                          <a:ea typeface="宋体" panose="02010600030101010101" pitchFamily="2" charset="-122"/>
                        </a:rPr>
                        <a:t>add()</a:t>
                      </a:r>
                      <a:endParaRPr lang="zh-CN" altLang="en-US" sz="2000" b="1" dirty="0">
                        <a:solidFill>
                          <a:srgbClr val="C00000"/>
                        </a:solidFill>
                        <a:latin typeface="Courier New" panose="02070309020205020404" pitchFamily="49"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CECEC"/>
                    </a:solidFill>
                  </a:tcPr>
                </a:tc>
                <a:extLst>
                  <a:ext uri="{0D108BD9-81ED-4DB2-BD59-A6C34878D82A}">
                    <a16:rowId xmlns:a16="http://schemas.microsoft.com/office/drawing/2014/main" val="10001"/>
                  </a:ext>
                </a:extLst>
              </a:tr>
              <a:tr h="396875">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zh-CN" sz="2000" b="1" dirty="0">
                          <a:solidFill>
                            <a:srgbClr val="000000"/>
                          </a:solidFill>
                          <a:latin typeface="Courier New" panose="02070309020205020404" pitchFamily="49" charset="0"/>
                          <a:ea typeface="宋体" panose="02010600030101010101" pitchFamily="2" charset="-122"/>
                        </a:rPr>
                        <a:t>-</a:t>
                      </a:r>
                      <a:endParaRPr lang="zh-CN" altLang="en-US" sz="2000" b="1" dirty="0">
                        <a:solidFill>
                          <a:srgbClr val="000000"/>
                        </a:solidFill>
                        <a:latin typeface="Courier New" panose="02070309020205020404" pitchFamily="49"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F6F6F6"/>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zh-CN" sz="2000" b="1" dirty="0">
                          <a:solidFill>
                            <a:srgbClr val="C00000"/>
                          </a:solidFill>
                          <a:latin typeface="Courier New" panose="02070309020205020404" pitchFamily="49" charset="0"/>
                          <a:ea typeface="宋体" panose="02010600030101010101" pitchFamily="2" charset="-122"/>
                        </a:rPr>
                        <a:t>subtract()</a:t>
                      </a:r>
                      <a:endParaRPr lang="zh-CN" altLang="en-US" sz="2000" b="1" dirty="0">
                        <a:solidFill>
                          <a:srgbClr val="C00000"/>
                        </a:solidFill>
                        <a:latin typeface="Courier New" panose="02070309020205020404" pitchFamily="49"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F6F6F6"/>
                    </a:solidFill>
                  </a:tcPr>
                </a:tc>
                <a:extLst>
                  <a:ext uri="{0D108BD9-81ED-4DB2-BD59-A6C34878D82A}">
                    <a16:rowId xmlns:a16="http://schemas.microsoft.com/office/drawing/2014/main" val="10002"/>
                  </a:ext>
                </a:extLst>
              </a:tr>
              <a:tr h="395287">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zh-CN" altLang="en-US" sz="2000" b="1" dirty="0">
                          <a:solidFill>
                            <a:srgbClr val="000000"/>
                          </a:solidFill>
                          <a:latin typeface="Courier New" panose="02070309020205020404" pitchFamily="49" charset="0"/>
                          <a:ea typeface="宋体" panose="02010600030101010101" pitchFamily="2" charset="-122"/>
                        </a:rPr>
                        <a:t>*</a:t>
                      </a: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CECEC"/>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zh-CN" sz="2000" b="1" dirty="0">
                          <a:solidFill>
                            <a:srgbClr val="C00000"/>
                          </a:solidFill>
                          <a:latin typeface="Courier New" panose="02070309020205020404" pitchFamily="49" charset="0"/>
                          <a:ea typeface="宋体" panose="02010600030101010101" pitchFamily="2" charset="-122"/>
                        </a:rPr>
                        <a:t>multiple()</a:t>
                      </a:r>
                      <a:endParaRPr lang="zh-CN" altLang="en-US" sz="2000" b="1" dirty="0">
                        <a:solidFill>
                          <a:srgbClr val="C00000"/>
                        </a:solidFill>
                        <a:latin typeface="Courier New" panose="02070309020205020404" pitchFamily="49"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CECEC"/>
                    </a:solidFill>
                  </a:tcPr>
                </a:tc>
                <a:extLst>
                  <a:ext uri="{0D108BD9-81ED-4DB2-BD59-A6C34878D82A}">
                    <a16:rowId xmlns:a16="http://schemas.microsoft.com/office/drawing/2014/main" val="10003"/>
                  </a:ext>
                </a:extLst>
              </a:tr>
              <a:tr h="396875">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zh-CN" sz="2000" b="1" dirty="0">
                          <a:solidFill>
                            <a:srgbClr val="000000"/>
                          </a:solidFill>
                          <a:latin typeface="Courier New" panose="02070309020205020404" pitchFamily="49" charset="0"/>
                          <a:ea typeface="宋体" panose="02010600030101010101" pitchFamily="2" charset="-122"/>
                        </a:rPr>
                        <a:t>/</a:t>
                      </a:r>
                      <a:endParaRPr lang="zh-CN" altLang="en-US" sz="2000" b="1" dirty="0">
                        <a:solidFill>
                          <a:srgbClr val="000000"/>
                        </a:solidFill>
                        <a:latin typeface="Courier New" panose="02070309020205020404" pitchFamily="49"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F6F6F6"/>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zh-CN" sz="2000" b="1" dirty="0">
                          <a:solidFill>
                            <a:srgbClr val="C00000"/>
                          </a:solidFill>
                          <a:latin typeface="Courier New" panose="02070309020205020404" pitchFamily="49" charset="0"/>
                          <a:ea typeface="宋体" panose="02010600030101010101" pitchFamily="2" charset="-122"/>
                        </a:rPr>
                        <a:t>divide()</a:t>
                      </a:r>
                      <a:endParaRPr lang="zh-CN" altLang="en-US" sz="2000" b="1" dirty="0">
                        <a:solidFill>
                          <a:srgbClr val="C00000"/>
                        </a:solidFill>
                        <a:latin typeface="Courier New" panose="02070309020205020404" pitchFamily="49"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F6F6F6"/>
                    </a:solidFill>
                  </a:tcPr>
                </a:tc>
                <a:extLst>
                  <a:ext uri="{0D108BD9-81ED-4DB2-BD59-A6C34878D82A}">
                    <a16:rowId xmlns:a16="http://schemas.microsoft.com/office/drawing/2014/main" val="10004"/>
                  </a:ext>
                </a:extLst>
              </a:tr>
              <a:tr h="396875">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zh-CN" sz="2000" b="1" dirty="0">
                          <a:solidFill>
                            <a:srgbClr val="000000"/>
                          </a:solidFill>
                          <a:latin typeface="Courier New" panose="02070309020205020404" pitchFamily="49" charset="0"/>
                          <a:ea typeface="宋体" panose="02010600030101010101" pitchFamily="2" charset="-122"/>
                        </a:rPr>
                        <a:t>%</a:t>
                      </a:r>
                      <a:endParaRPr lang="zh-CN" altLang="en-US" sz="2000" b="1" dirty="0">
                        <a:solidFill>
                          <a:srgbClr val="000000"/>
                        </a:solidFill>
                        <a:latin typeface="Courier New" panose="02070309020205020404" pitchFamily="49"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CECEC"/>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zh-CN" sz="2000" b="1" dirty="0">
                          <a:solidFill>
                            <a:srgbClr val="C00000"/>
                          </a:solidFill>
                          <a:latin typeface="Courier New" panose="02070309020205020404" pitchFamily="49" charset="0"/>
                          <a:ea typeface="宋体" panose="02010600030101010101" pitchFamily="2" charset="-122"/>
                        </a:rPr>
                        <a:t>remainder()</a:t>
                      </a:r>
                      <a:endParaRPr lang="zh-CN" altLang="en-US" sz="2000" b="1" dirty="0">
                        <a:solidFill>
                          <a:srgbClr val="C00000"/>
                        </a:solidFill>
                        <a:latin typeface="Courier New" panose="02070309020205020404" pitchFamily="49"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CECEC"/>
                    </a:solidFill>
                  </a:tcPr>
                </a:tc>
                <a:extLst>
                  <a:ext uri="{0D108BD9-81ED-4DB2-BD59-A6C34878D82A}">
                    <a16:rowId xmlns:a16="http://schemas.microsoft.com/office/drawing/2014/main" val="10005"/>
                  </a:ext>
                </a:extLst>
              </a:tr>
              <a:tr h="395288">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zh-CN" sz="2000" b="1" dirty="0">
                          <a:solidFill>
                            <a:srgbClr val="000000"/>
                          </a:solidFill>
                          <a:latin typeface="Courier New" panose="02070309020205020404" pitchFamily="49" charset="0"/>
                          <a:ea typeface="宋体" panose="02010600030101010101" pitchFamily="2" charset="-122"/>
                        </a:rPr>
                        <a:t>&gt;</a:t>
                      </a:r>
                      <a:r>
                        <a:rPr lang="en-US" altLang="zh-CN" sz="2000" dirty="0">
                          <a:solidFill>
                            <a:srgbClr val="000000"/>
                          </a:solidFill>
                          <a:latin typeface="Courier New" panose="02070309020205020404" pitchFamily="49" charset="0"/>
                          <a:ea typeface="宋体" panose="02010600030101010101" pitchFamily="2" charset="-122"/>
                        </a:rPr>
                        <a:t>  </a:t>
                      </a:r>
                      <a:r>
                        <a:rPr lang="zh-CN" altLang="en-US" sz="2000" dirty="0">
                          <a:solidFill>
                            <a:srgbClr val="000000"/>
                          </a:solidFill>
                          <a:latin typeface="Courier New" panose="02070309020205020404" pitchFamily="49" charset="0"/>
                          <a:ea typeface="宋体" panose="02010600030101010101" pitchFamily="2" charset="-122"/>
                        </a:rPr>
                        <a:t>或者 </a:t>
                      </a:r>
                      <a:r>
                        <a:rPr lang="en-US" altLang="zh-CN" sz="2000" b="1" dirty="0">
                          <a:solidFill>
                            <a:srgbClr val="000000"/>
                          </a:solidFill>
                          <a:latin typeface="Courier New" panose="02070309020205020404" pitchFamily="49" charset="0"/>
                          <a:ea typeface="宋体" panose="02010600030101010101" pitchFamily="2" charset="-122"/>
                        </a:rPr>
                        <a:t>&lt;</a:t>
                      </a:r>
                      <a:r>
                        <a:rPr lang="en-US" altLang="zh-CN" sz="2000" dirty="0">
                          <a:solidFill>
                            <a:srgbClr val="000000"/>
                          </a:solidFill>
                          <a:latin typeface="Courier New" panose="02070309020205020404" pitchFamily="49" charset="0"/>
                          <a:ea typeface="宋体" panose="02010600030101010101" pitchFamily="2" charset="-122"/>
                        </a:rPr>
                        <a:t> </a:t>
                      </a:r>
                      <a:r>
                        <a:rPr lang="zh-CN" altLang="en-US" sz="2000" dirty="0">
                          <a:solidFill>
                            <a:srgbClr val="000000"/>
                          </a:solidFill>
                          <a:latin typeface="Courier New" panose="02070309020205020404" pitchFamily="49" charset="0"/>
                          <a:ea typeface="宋体" panose="02010600030101010101" pitchFamily="2" charset="-122"/>
                        </a:rPr>
                        <a:t>或者 </a:t>
                      </a:r>
                      <a:r>
                        <a:rPr lang="en-US" altLang="zh-CN" sz="2000" b="1" dirty="0">
                          <a:solidFill>
                            <a:srgbClr val="000000"/>
                          </a:solidFill>
                          <a:latin typeface="Courier New" panose="02070309020205020404" pitchFamily="49" charset="0"/>
                          <a:ea typeface="宋体" panose="02010600030101010101" pitchFamily="2" charset="-122"/>
                        </a:rPr>
                        <a:t>!=</a:t>
                      </a:r>
                      <a:endParaRPr lang="zh-CN" altLang="en-US" sz="2000" b="1" dirty="0">
                        <a:solidFill>
                          <a:srgbClr val="000000"/>
                        </a:solidFill>
                        <a:latin typeface="Courier New" panose="02070309020205020404" pitchFamily="49"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F6F6F6"/>
                    </a:solidFill>
                  </a:tcPr>
                </a:tc>
                <a:tc>
                  <a:txBody>
                    <a:bodyPr/>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zh-CN" sz="2000" b="1" dirty="0">
                          <a:solidFill>
                            <a:srgbClr val="C00000"/>
                          </a:solidFill>
                          <a:latin typeface="Courier New" panose="02070309020205020404" pitchFamily="49" charset="0"/>
                          <a:ea typeface="宋体" panose="02010600030101010101" pitchFamily="2" charset="-122"/>
                        </a:rPr>
                        <a:t>compareTo()</a:t>
                      </a:r>
                      <a:endParaRPr lang="zh-CN" altLang="en-US" sz="2000" b="1" dirty="0">
                        <a:solidFill>
                          <a:srgbClr val="C00000"/>
                        </a:solidFill>
                        <a:latin typeface="Courier New" panose="02070309020205020404" pitchFamily="49"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F6F6F6"/>
                    </a:solidFill>
                  </a:tcPr>
                </a:tc>
                <a:extLst>
                  <a:ext uri="{0D108BD9-81ED-4DB2-BD59-A6C34878D82A}">
                    <a16:rowId xmlns:a16="http://schemas.microsoft.com/office/drawing/2014/main" val="10006"/>
                  </a:ext>
                </a:extLst>
              </a:tr>
            </a:tbl>
          </a:graphicData>
        </a:graphic>
      </p:graphicFrame>
      <p:sp>
        <p:nvSpPr>
          <p:cNvPr id="50208" name="TextBox 6"/>
          <p:cNvSpPr txBox="1"/>
          <p:nvPr/>
        </p:nvSpPr>
        <p:spPr>
          <a:xfrm>
            <a:off x="762000" y="5200650"/>
            <a:ext cx="7789863" cy="1200150"/>
          </a:xfrm>
          <a:prstGeom prst="rect">
            <a:avLst/>
          </a:prstGeom>
          <a:noFill/>
          <a:ln w="9525">
            <a:noFill/>
          </a:ln>
        </p:spPr>
        <p:txBody>
          <a:bodyPr wrap="none">
            <a:spAutoFit/>
          </a:bodyPr>
          <a:lstStyle/>
          <a:p>
            <a:pPr>
              <a:buNone/>
            </a:pPr>
            <a:r>
              <a:rPr lang="zh-CN" altLang="en-US" sz="1800" dirty="0">
                <a:latin typeface="Courier New" panose="02070309020205020404" pitchFamily="49" charset="0"/>
                <a:ea typeface="宋体" panose="02010600030101010101" pitchFamily="2" charset="-122"/>
              </a:rPr>
              <a:t>例如：</a:t>
            </a:r>
            <a:endParaRPr lang="en-US" altLang="zh-CN" sz="1800" dirty="0">
              <a:latin typeface="Courier New" panose="02070309020205020404" pitchFamily="49" charset="0"/>
              <a:ea typeface="宋体" panose="02010600030101010101" pitchFamily="2" charset="-122"/>
            </a:endParaRPr>
          </a:p>
          <a:p>
            <a:pPr>
              <a:buNone/>
            </a:pPr>
            <a:r>
              <a:rPr lang="en-US" altLang="zh-CN" sz="1800" b="1" dirty="0">
                <a:latin typeface="Courier New" panose="02070309020205020404" pitchFamily="49" charset="0"/>
                <a:ea typeface="宋体" panose="02010600030101010101" pitchFamily="2" charset="-122"/>
              </a:rPr>
              <a:t>  BigInteger a = new BigInteger(“9223372036854775807”);</a:t>
            </a:r>
          </a:p>
          <a:p>
            <a:pPr>
              <a:buNone/>
            </a:pPr>
            <a:r>
              <a:rPr lang="en-US" altLang="zh-CN" sz="1800" b="1" dirty="0">
                <a:latin typeface="Courier New" panose="02070309020205020404" pitchFamily="49" charset="0"/>
                <a:ea typeface="宋体" panose="02010600030101010101" pitchFamily="2" charset="-122"/>
              </a:rPr>
              <a:t>  BigInteger b = new BigInteger(“2”);</a:t>
            </a:r>
            <a:r>
              <a:rPr lang="en-US" altLang="zh-CN" sz="1600" dirty="0">
                <a:solidFill>
                  <a:srgbClr val="006600"/>
                </a:solidFill>
                <a:latin typeface="Courier New" panose="02070309020205020404" pitchFamily="49" charset="0"/>
                <a:ea typeface="宋体" panose="02010600030101010101" pitchFamily="2" charset="-122"/>
              </a:rPr>
              <a:t>//</a:t>
            </a:r>
            <a:r>
              <a:rPr lang="zh-CN" altLang="en-US" sz="1600" dirty="0">
                <a:solidFill>
                  <a:srgbClr val="006600"/>
                </a:solidFill>
                <a:latin typeface="Courier New" panose="02070309020205020404" pitchFamily="49" charset="0"/>
                <a:ea typeface="宋体" panose="02010600030101010101" pitchFamily="2" charset="-122"/>
              </a:rPr>
              <a:t>构造方法中的字符串参数</a:t>
            </a:r>
            <a:endParaRPr lang="en-US" altLang="zh-CN" sz="1600" dirty="0">
              <a:solidFill>
                <a:srgbClr val="006600"/>
              </a:solidFill>
              <a:latin typeface="Courier New" panose="02070309020205020404" pitchFamily="49" charset="0"/>
              <a:ea typeface="宋体" panose="02010600030101010101" pitchFamily="2" charset="-122"/>
            </a:endParaRPr>
          </a:p>
          <a:p>
            <a:pPr>
              <a:buNone/>
            </a:pPr>
            <a:r>
              <a:rPr lang="en-US" altLang="zh-CN" sz="1800" b="1" dirty="0">
                <a:latin typeface="Courier New" panose="02070309020205020404" pitchFamily="49" charset="0"/>
                <a:ea typeface="宋体" panose="02010600030101010101" pitchFamily="2" charset="-122"/>
              </a:rPr>
              <a:t>  BigInteger c = a.</a:t>
            </a:r>
            <a:r>
              <a:rPr lang="en-US" altLang="zh-CN" sz="1800" b="1" dirty="0">
                <a:solidFill>
                  <a:srgbClr val="C00000"/>
                </a:solidFill>
                <a:latin typeface="Courier New" panose="02070309020205020404" pitchFamily="49" charset="0"/>
                <a:ea typeface="宋体" panose="02010600030101010101" pitchFamily="2" charset="-122"/>
              </a:rPr>
              <a:t> multiple(</a:t>
            </a:r>
            <a:r>
              <a:rPr lang="en-US" altLang="zh-CN" sz="1800" b="1" dirty="0">
                <a:latin typeface="Courier New" panose="02070309020205020404" pitchFamily="49" charset="0"/>
                <a:ea typeface="宋体" panose="02010600030101010101" pitchFamily="2" charset="-122"/>
              </a:rPr>
              <a:t>b</a:t>
            </a:r>
            <a:r>
              <a:rPr lang="en-US" altLang="zh-CN" sz="1800" b="1" dirty="0">
                <a:solidFill>
                  <a:srgbClr val="C00000"/>
                </a:solidFill>
                <a:latin typeface="Courier New" panose="02070309020205020404" pitchFamily="49" charset="0"/>
                <a:ea typeface="宋体" panose="02010600030101010101" pitchFamily="2" charset="-122"/>
              </a:rPr>
              <a:t>);</a:t>
            </a:r>
            <a:endParaRPr lang="zh-CN" altLang="en-US" sz="1800" b="1" dirty="0">
              <a:solidFill>
                <a:srgbClr val="C00000"/>
              </a:solidFill>
              <a:latin typeface="Courier New" panose="02070309020205020404" pitchFamily="49" charset="0"/>
              <a:ea typeface="宋体" panose="02010600030101010101" pitchFamily="2" charset="-122"/>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2"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BigInteger </a:t>
            </a:r>
            <a:r>
              <a:rPr lang="zh-CN" altLang="en-US" kern="1200" dirty="0">
                <a:latin typeface="Courier New" panose="02070309020205020404" pitchFamily="49" charset="0"/>
                <a:ea typeface="宋体" panose="02010600030101010101" pitchFamily="2" charset="-122"/>
                <a:cs typeface="+mj-cs"/>
              </a:rPr>
              <a:t>和</a:t>
            </a:r>
            <a:r>
              <a:rPr lang="en-US" altLang="en-US" kern="1200" dirty="0">
                <a:latin typeface="Courier New" panose="02070309020205020404" pitchFamily="49" charset="0"/>
                <a:ea typeface="+mj-ea"/>
                <a:cs typeface="Courier New" panose="02070309020205020404" pitchFamily="49" charset="0"/>
              </a:rPr>
              <a:t> BigDecimal</a:t>
            </a:r>
            <a:endParaRPr lang="en-US" altLang="en-US" kern="1200" dirty="0">
              <a:latin typeface="Courier New" panose="02070309020205020404" pitchFamily="49" charset="0"/>
              <a:ea typeface="Courier New" panose="02070309020205020404" pitchFamily="49" charset="0"/>
              <a:cs typeface="+mj-cs"/>
              <a:hlinkClick r:id="rId2" action="ppaction://program"/>
            </a:endParaRPr>
          </a:p>
        </p:txBody>
      </p:sp>
      <p:sp>
        <p:nvSpPr>
          <p:cNvPr id="29701"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en-US" altLang="en-US" sz="2800" kern="1200" dirty="0">
                <a:solidFill>
                  <a:schemeClr val="tx2"/>
                </a:solidFill>
                <a:latin typeface="+mn-lt"/>
                <a:ea typeface="+mn-ea"/>
                <a:cs typeface="+mn-cs"/>
              </a:rPr>
              <a:t>BigInteger a = </a:t>
            </a:r>
            <a:r>
              <a:rPr lang="en-US" altLang="en-US" sz="2800" b="1" kern="1200" dirty="0">
                <a:solidFill>
                  <a:schemeClr val="tx2"/>
                </a:solidFill>
                <a:latin typeface="+mn-lt"/>
                <a:ea typeface="+mn-ea"/>
                <a:cs typeface="+mn-cs"/>
              </a:rPr>
              <a:t>new</a:t>
            </a:r>
            <a:r>
              <a:rPr lang="en-US" altLang="en-US" sz="2800" kern="1200" dirty="0">
                <a:solidFill>
                  <a:schemeClr val="tx2"/>
                </a:solidFill>
                <a:latin typeface="+mn-lt"/>
                <a:ea typeface="+mn-ea"/>
                <a:cs typeface="+mn-cs"/>
              </a:rPr>
              <a:t> BigInteger("9223372036854775807");</a:t>
            </a:r>
          </a:p>
          <a:p>
            <a:pPr marL="0" indent="0" eaLnBrk="1" hangingPunct="1">
              <a:buSzPct val="75000"/>
              <a:buFont typeface="Monotype Sorts" pitchFamily="2" charset="2"/>
              <a:buNone/>
            </a:pPr>
            <a:r>
              <a:rPr lang="en-US" altLang="en-US" sz="2800" kern="1200" dirty="0">
                <a:solidFill>
                  <a:schemeClr val="tx2"/>
                </a:solidFill>
                <a:latin typeface="+mn-lt"/>
                <a:ea typeface="+mn-ea"/>
                <a:cs typeface="+mn-cs"/>
              </a:rPr>
              <a:t>BigInteger b = </a:t>
            </a:r>
            <a:r>
              <a:rPr lang="en-US" altLang="en-US" sz="2800" b="1" kern="1200" dirty="0">
                <a:solidFill>
                  <a:schemeClr val="tx2"/>
                </a:solidFill>
                <a:latin typeface="+mn-lt"/>
                <a:ea typeface="+mn-ea"/>
                <a:cs typeface="+mn-cs"/>
              </a:rPr>
              <a:t>new</a:t>
            </a:r>
            <a:r>
              <a:rPr lang="en-US" altLang="en-US" sz="2800" kern="1200" dirty="0">
                <a:solidFill>
                  <a:schemeClr val="tx2"/>
                </a:solidFill>
                <a:latin typeface="+mn-lt"/>
                <a:ea typeface="+mn-ea"/>
                <a:cs typeface="+mn-cs"/>
              </a:rPr>
              <a:t> BigInteger("2");</a:t>
            </a:r>
          </a:p>
          <a:p>
            <a:pPr marL="0" indent="0" eaLnBrk="1" hangingPunct="1">
              <a:buSzPct val="75000"/>
              <a:buFont typeface="Monotype Sorts" pitchFamily="2" charset="2"/>
              <a:buNone/>
            </a:pPr>
            <a:r>
              <a:rPr lang="en-US" altLang="en-US" sz="2800" kern="1200" dirty="0">
                <a:solidFill>
                  <a:schemeClr val="tx2"/>
                </a:solidFill>
                <a:latin typeface="+mn-lt"/>
                <a:ea typeface="+mn-ea"/>
                <a:cs typeface="+mn-cs"/>
              </a:rPr>
              <a:t>BigInteger c = a.multiply(b); // 9223372036854775807 * 2</a:t>
            </a:r>
          </a:p>
          <a:p>
            <a:pPr marL="0" indent="0" eaLnBrk="1" hangingPunct="1">
              <a:buSzPct val="75000"/>
              <a:buFont typeface="Monotype Sorts" pitchFamily="2" charset="2"/>
              <a:buNone/>
            </a:pPr>
            <a:r>
              <a:rPr lang="en-US" altLang="en-US" sz="2800" kern="1200" dirty="0">
                <a:solidFill>
                  <a:schemeClr val="tx2"/>
                </a:solidFill>
                <a:latin typeface="+mn-lt"/>
                <a:ea typeface="+mn-ea"/>
                <a:cs typeface="+mn-cs"/>
              </a:rPr>
              <a:t>System.out.println(c); </a:t>
            </a:r>
          </a:p>
        </p:txBody>
      </p:sp>
      <p:sp>
        <p:nvSpPr>
          <p:cNvPr id="51204" name="Slide Number Placeholder 2"/>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27</a:t>
            </a:fld>
            <a:endParaRPr lang="en-US" altLang="en-US" sz="1400" dirty="0">
              <a:ea typeface="宋体" panose="02010600030101010101" pitchFamily="2" charset="-122"/>
            </a:endParaRPr>
          </a:p>
        </p:txBody>
      </p:sp>
      <p:sp>
        <p:nvSpPr>
          <p:cNvPr id="51205" name="Slide Number Placeholder 4"/>
          <p:cNvSpPr txBox="1">
            <a:spLocks noGrp="1"/>
          </p:cNvSpPr>
          <p:nvPr/>
        </p:nvSpPr>
        <p:spPr>
          <a:xfrm>
            <a:off x="6553200" y="6399213"/>
            <a:ext cx="1905000" cy="457200"/>
          </a:xfrm>
          <a:prstGeom prst="rect">
            <a:avLst/>
          </a:prstGeom>
          <a:noFill/>
          <a:ln w="9525">
            <a:noFill/>
          </a:ln>
        </p:spPr>
        <p:txBody>
          <a:bodyPr wrap="none" lIns="92075" tIns="46038" rIns="92075" bIns="46038" anchor="ctr" anchorCtr="0"/>
          <a:lstStyle/>
          <a:p>
            <a:pPr algn="r"/>
            <a:fld id="{9A0DB2DC-4C9A-4742-B13C-FB6460FD3503}" type="slidenum">
              <a:rPr lang="en-US" altLang="en-US" sz="1400" dirty="0">
                <a:latin typeface="Times New Roman" panose="02020603050405020304" pitchFamily="18" charset="0"/>
              </a:rPr>
              <a:t>27</a:t>
            </a:fld>
            <a:endParaRPr lang="en-US" altLang="en-US" sz="1400" dirty="0">
              <a:latin typeface="Times New Roman" panose="02020603050405020304" pitchFamily="18" charset="0"/>
            </a:endParaRPr>
          </a:p>
        </p:txBody>
      </p:sp>
      <p:sp>
        <p:nvSpPr>
          <p:cNvPr id="29702" name="Rectangle 4"/>
          <p:cNvSpPr/>
          <p:nvPr/>
        </p:nvSpPr>
        <p:spPr>
          <a:xfrm>
            <a:off x="228600" y="4191000"/>
            <a:ext cx="8686800" cy="2209800"/>
          </a:xfrm>
          <a:prstGeom prst="rect">
            <a:avLst/>
          </a:prstGeom>
          <a:noFill/>
          <a:ln w="9525">
            <a:noFill/>
          </a:ln>
        </p:spPr>
        <p:txBody>
          <a:bodyPr lIns="92075" tIns="46038" rIns="92075" bIns="46038"/>
          <a:lstStyle/>
          <a:p>
            <a:pPr>
              <a:spcBef>
                <a:spcPct val="20000"/>
              </a:spcBef>
              <a:buClr>
                <a:schemeClr val="tx2"/>
              </a:buClr>
              <a:buSzPct val="75000"/>
              <a:buFont typeface="Monotype Sorts" pitchFamily="2" charset="2"/>
            </a:pPr>
            <a:r>
              <a:rPr lang="en-US" altLang="en-US" sz="2800" dirty="0">
                <a:solidFill>
                  <a:schemeClr val="tx2"/>
                </a:solidFill>
                <a:latin typeface="Times New Roman" panose="02020603050405020304" pitchFamily="18" charset="0"/>
              </a:rPr>
              <a:t>BigDecimal a = </a:t>
            </a:r>
            <a:r>
              <a:rPr lang="en-US" altLang="en-US" sz="2800" b="1" dirty="0">
                <a:solidFill>
                  <a:schemeClr val="tx2"/>
                </a:solidFill>
                <a:latin typeface="Times New Roman" panose="02020603050405020304" pitchFamily="18" charset="0"/>
              </a:rPr>
              <a:t>new</a:t>
            </a:r>
            <a:r>
              <a:rPr lang="en-US" altLang="en-US" sz="2800" dirty="0">
                <a:solidFill>
                  <a:schemeClr val="tx2"/>
                </a:solidFill>
                <a:latin typeface="Times New Roman" panose="02020603050405020304" pitchFamily="18" charset="0"/>
              </a:rPr>
              <a:t> BigDecimal(1.0);</a:t>
            </a:r>
          </a:p>
          <a:p>
            <a:pPr>
              <a:spcBef>
                <a:spcPct val="20000"/>
              </a:spcBef>
              <a:buClr>
                <a:schemeClr val="tx2"/>
              </a:buClr>
              <a:buSzPct val="75000"/>
              <a:buFont typeface="Monotype Sorts" pitchFamily="2" charset="2"/>
            </a:pPr>
            <a:r>
              <a:rPr lang="en-US" altLang="en-US" sz="2800" dirty="0">
                <a:solidFill>
                  <a:schemeClr val="tx2"/>
                </a:solidFill>
                <a:latin typeface="Times New Roman" panose="02020603050405020304" pitchFamily="18" charset="0"/>
              </a:rPr>
              <a:t>BigDecimal b = </a:t>
            </a:r>
            <a:r>
              <a:rPr lang="en-US" altLang="en-US" sz="2800" b="1" dirty="0">
                <a:solidFill>
                  <a:schemeClr val="tx2"/>
                </a:solidFill>
                <a:latin typeface="Times New Roman" panose="02020603050405020304" pitchFamily="18" charset="0"/>
              </a:rPr>
              <a:t>new</a:t>
            </a:r>
            <a:r>
              <a:rPr lang="en-US" altLang="en-US" sz="2800" dirty="0">
                <a:solidFill>
                  <a:schemeClr val="tx2"/>
                </a:solidFill>
                <a:latin typeface="Times New Roman" panose="02020603050405020304" pitchFamily="18" charset="0"/>
              </a:rPr>
              <a:t> BigDecimal(3);</a:t>
            </a:r>
          </a:p>
          <a:p>
            <a:pPr>
              <a:spcBef>
                <a:spcPct val="20000"/>
              </a:spcBef>
              <a:buClr>
                <a:schemeClr val="tx2"/>
              </a:buClr>
              <a:buSzPct val="75000"/>
              <a:buFont typeface="Monotype Sorts" pitchFamily="2" charset="2"/>
            </a:pPr>
            <a:r>
              <a:rPr lang="en-US" altLang="en-US" sz="2800" dirty="0">
                <a:solidFill>
                  <a:schemeClr val="tx2"/>
                </a:solidFill>
                <a:latin typeface="Times New Roman" panose="02020603050405020304" pitchFamily="18" charset="0"/>
              </a:rPr>
              <a:t>BigDecimal c = a.divide(b, 20, BigDecimal.ROUND_UP);</a:t>
            </a:r>
          </a:p>
          <a:p>
            <a:pPr>
              <a:spcBef>
                <a:spcPct val="20000"/>
              </a:spcBef>
              <a:buClr>
                <a:schemeClr val="tx2"/>
              </a:buClr>
              <a:buSzPct val="75000"/>
              <a:buFont typeface="Monotype Sorts" pitchFamily="2" charset="2"/>
            </a:pPr>
            <a:r>
              <a:rPr lang="en-US" altLang="en-US" sz="2800" dirty="0">
                <a:solidFill>
                  <a:schemeClr val="tx2"/>
                </a:solidFill>
                <a:latin typeface="Times New Roman" panose="02020603050405020304" pitchFamily="18" charset="0"/>
              </a:rPr>
              <a:t>System.out.println(c);</a:t>
            </a:r>
          </a:p>
        </p:txBody>
      </p:sp>
      <p:sp>
        <p:nvSpPr>
          <p:cNvPr id="428037" name="AutoShape 5">
            <a:hlinkClick r:id="" action="ppaction://noaction" highlightClick="1"/>
          </p:cNvPr>
          <p:cNvSpPr>
            <a:spLocks noChangeArrowheads="1"/>
          </p:cNvSpPr>
          <p:nvPr/>
        </p:nvSpPr>
        <p:spPr bwMode="auto">
          <a:xfrm>
            <a:off x="4267200" y="3429000"/>
            <a:ext cx="2590800" cy="533400"/>
          </a:xfrm>
          <a:prstGeom prst="actionButtonBlank">
            <a:avLst/>
          </a:prstGeom>
          <a:solidFill>
            <a:srgbClr val="00B050"/>
          </a:solidFill>
          <a:ln w="19050">
            <a:noFill/>
            <a:miter lim="800000"/>
            <a:headEnd type="none" w="sm" len="sm"/>
            <a:tailEnd type="none" w="sm" len="sm"/>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mn-cs"/>
                <a:hlinkClick r:id="rId3" action="ppaction://program"/>
              </a:rPr>
              <a:t>LargeFactorial</a:t>
            </a:r>
            <a:endParaRPr kumimoji="0" lang="en-US" altLang="zh-CN" sz="2400" b="0" i="0" u="none" strike="noStrike" kern="1200" cap="none" spc="0" normalizeH="0" baseline="0" noProof="0">
              <a:ln>
                <a:noFill/>
              </a:ln>
              <a:solidFill>
                <a:schemeClr val="accent1"/>
              </a:solidFill>
              <a:effectLst/>
              <a:uLnTx/>
              <a:uFillTx/>
              <a:latin typeface="Times New Roman" panose="02020603050405020304" pitchFamily="18" charset="0"/>
              <a:ea typeface="宋体" panose="02010600030101010101" pitchFamily="2" charset="-122"/>
              <a:cs typeface="+mn-cs"/>
            </a:endParaRPr>
          </a:p>
        </p:txBody>
      </p:sp>
      <p:sp>
        <p:nvSpPr>
          <p:cNvPr id="51208" name="AutoShape 6">
            <a:hlinkClick r:id="rId4" action="ppaction://program"/>
          </p:cNvPr>
          <p:cNvSpPr/>
          <p:nvPr/>
        </p:nvSpPr>
        <p:spPr>
          <a:xfrm>
            <a:off x="7162800" y="3352800"/>
            <a:ext cx="1295400" cy="6858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51209" name="AutoShape 8">
            <a:hlinkClick r:id="rId5"/>
          </p:cNvPr>
          <p:cNvSpPr/>
          <p:nvPr/>
        </p:nvSpPr>
        <p:spPr>
          <a:xfrm>
            <a:off x="3649663" y="3390900"/>
            <a:ext cx="468312"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701">
                                            <p:txEl>
                                              <p:pRg st="0" end="0"/>
                                            </p:txEl>
                                          </p:spTgt>
                                        </p:tgtEl>
                                        <p:attrNameLst>
                                          <p:attrName>style.visibility</p:attrName>
                                        </p:attrNameLst>
                                      </p:cBhvr>
                                      <p:to>
                                        <p:strVal val="visible"/>
                                      </p:to>
                                    </p:set>
                                    <p:animEffect transition="in" filter="blinds(horizontal)">
                                      <p:cBhvr>
                                        <p:cTn id="7" dur="500"/>
                                        <p:tgtEl>
                                          <p:spTgt spid="2970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701">
                                            <p:txEl>
                                              <p:pRg st="1" end="1"/>
                                            </p:txEl>
                                          </p:spTgt>
                                        </p:tgtEl>
                                        <p:attrNameLst>
                                          <p:attrName>style.visibility</p:attrName>
                                        </p:attrNameLst>
                                      </p:cBhvr>
                                      <p:to>
                                        <p:strVal val="visible"/>
                                      </p:to>
                                    </p:set>
                                    <p:animEffect transition="in" filter="blinds(horizontal)">
                                      <p:cBhvr>
                                        <p:cTn id="12" dur="500"/>
                                        <p:tgtEl>
                                          <p:spTgt spid="2970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701">
                                            <p:txEl>
                                              <p:pRg st="2" end="2"/>
                                            </p:txEl>
                                          </p:spTgt>
                                        </p:tgtEl>
                                        <p:attrNameLst>
                                          <p:attrName>style.visibility</p:attrName>
                                        </p:attrNameLst>
                                      </p:cBhvr>
                                      <p:to>
                                        <p:strVal val="visible"/>
                                      </p:to>
                                    </p:set>
                                    <p:animEffect transition="in" filter="blinds(horizontal)">
                                      <p:cBhvr>
                                        <p:cTn id="17" dur="500"/>
                                        <p:tgtEl>
                                          <p:spTgt spid="2970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9701">
                                            <p:txEl>
                                              <p:pRg st="3" end="3"/>
                                            </p:txEl>
                                          </p:spTgt>
                                        </p:tgtEl>
                                        <p:attrNameLst>
                                          <p:attrName>style.visibility</p:attrName>
                                        </p:attrNameLst>
                                      </p:cBhvr>
                                      <p:to>
                                        <p:strVal val="visible"/>
                                      </p:to>
                                    </p:set>
                                    <p:animEffect transition="in" filter="blinds(horizontal)">
                                      <p:cBhvr>
                                        <p:cTn id="22" dur="500"/>
                                        <p:tgtEl>
                                          <p:spTgt spid="2970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9702"/>
                                        </p:tgtEl>
                                        <p:attrNameLst>
                                          <p:attrName>style.visibility</p:attrName>
                                        </p:attrNameLst>
                                      </p:cBhvr>
                                      <p:to>
                                        <p:strVal val="visible"/>
                                      </p:to>
                                    </p:set>
                                    <p:animEffect transition="in" filter="blinds(horizontal)">
                                      <p:cBhvr>
                                        <p:cTn id="27" dur="5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build="p"/>
      <p:bldP spid="2970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p:nvPr>
        </p:nvSpPr>
        <p:spPr/>
        <p:txBody>
          <a:bodyPr vert="horz" wrap="square" lIns="92075" tIns="46038" rIns="92075" bIns="46038" anchor="ctr" anchorCtr="0"/>
          <a:lstStyle/>
          <a:p>
            <a:pPr eaLnBrk="1" hangingPunct="1">
              <a:buNone/>
            </a:pPr>
            <a:r>
              <a:rPr lang="en-US" altLang="en-US" sz="4200" kern="1200" dirty="0">
                <a:latin typeface="Courier New" panose="02070309020205020404" pitchFamily="49" charset="0"/>
                <a:ea typeface="+mj-ea"/>
                <a:cs typeface="Courier New" panose="02070309020205020404" pitchFamily="49" charset="0"/>
              </a:rPr>
              <a:t>String</a:t>
            </a:r>
            <a:r>
              <a:rPr lang="en-US" altLang="zh-CN" kern="1200" dirty="0">
                <a:latin typeface="Courier New" panose="02070309020205020404" pitchFamily="49" charset="0"/>
                <a:ea typeface="宋体" panose="02010600030101010101" pitchFamily="2" charset="-122"/>
                <a:cs typeface="+mj-cs"/>
              </a:rPr>
              <a:t>类</a:t>
            </a:r>
            <a:endParaRPr lang="en-US" altLang="en-US" kern="1200" dirty="0">
              <a:latin typeface="Courier New" panose="02070309020205020404" pitchFamily="49" charset="0"/>
              <a:ea typeface="Courier New" panose="02070309020205020404" pitchFamily="49" charset="0"/>
              <a:cs typeface="+mj-cs"/>
            </a:endParaRPr>
          </a:p>
        </p:txBody>
      </p:sp>
      <p:sp>
        <p:nvSpPr>
          <p:cNvPr id="52227" name="Rectangle 3"/>
          <p:cNvSpPr>
            <a:spLocks noGrp="1"/>
          </p:cNvSpPr>
          <p:nvPr>
            <p:ph idx="1"/>
          </p:nvPr>
        </p:nvSpPr>
        <p:spPr>
          <a:xfrm>
            <a:off x="685800" y="1143000"/>
            <a:ext cx="8191500" cy="5219700"/>
          </a:xfrm>
        </p:spPr>
        <p:txBody>
          <a:bodyPr vert="horz" wrap="square" lIns="92075" tIns="46038" rIns="92075" bIns="46038" anchor="t" anchorCtr="0"/>
          <a:lstStyle/>
          <a:p>
            <a:pPr eaLnBrk="1" hangingPunct="1">
              <a:lnSpc>
                <a:spcPct val="90000"/>
              </a:lnSpc>
              <a:buSzPct val="75000"/>
              <a:buFont typeface="Wingdings" panose="05000000000000000000" pitchFamily="2" charset="2"/>
              <a:buChar char="Ø"/>
            </a:pPr>
            <a:r>
              <a:rPr lang="zh-CN" altLang="en-US" sz="2400" kern="1200" dirty="0">
                <a:latin typeface="+mn-lt"/>
                <a:ea typeface="宋体" panose="02010600030101010101" pitchFamily="2" charset="-122"/>
                <a:cs typeface="+mn-cs"/>
              </a:rPr>
              <a:t>构造一个字符串</a:t>
            </a:r>
            <a:endParaRPr lang="en-US" altLang="en-US" sz="2400" kern="1200" dirty="0">
              <a:latin typeface="+mn-lt"/>
              <a:ea typeface="+mn-ea"/>
              <a:cs typeface="+mn-cs"/>
            </a:endParaRPr>
          </a:p>
          <a:p>
            <a:pPr eaLnBrk="1" hangingPunct="1">
              <a:lnSpc>
                <a:spcPct val="90000"/>
              </a:lnSpc>
              <a:buSzPct val="75000"/>
              <a:buFont typeface="Wingdings" panose="05000000000000000000" pitchFamily="2" charset="2"/>
              <a:buChar char="Ø"/>
            </a:pPr>
            <a:r>
              <a:rPr lang="en-US" altLang="zh-CN" sz="2400" kern="1200" dirty="0">
                <a:latin typeface="+mn-lt"/>
                <a:ea typeface="宋体" panose="02010600030101010101" pitchFamily="2" charset="-122"/>
                <a:cs typeface="+mn-cs"/>
              </a:rPr>
              <a:t>获得</a:t>
            </a:r>
            <a:r>
              <a:rPr lang="zh-CN" altLang="en-US" sz="2400" kern="1200" dirty="0">
                <a:latin typeface="+mn-lt"/>
                <a:ea typeface="宋体" panose="02010600030101010101" pitchFamily="2" charset="-122"/>
                <a:cs typeface="+mn-cs"/>
              </a:rPr>
              <a:t>字符串长度及从字符串中获取字符</a:t>
            </a:r>
            <a:endParaRPr lang="en-US" altLang="en-US" sz="2400" kern="1200" dirty="0">
              <a:latin typeface="+mn-lt"/>
              <a:ea typeface="+mn-ea"/>
              <a:cs typeface="+mn-cs"/>
            </a:endParaRPr>
          </a:p>
          <a:p>
            <a:pPr eaLnBrk="1" hangingPunct="1">
              <a:lnSpc>
                <a:spcPct val="90000"/>
              </a:lnSpc>
              <a:buSzPct val="75000"/>
              <a:buFont typeface="Wingdings" panose="05000000000000000000" pitchFamily="2" charset="2"/>
              <a:buChar char="Ø"/>
            </a:pPr>
            <a:r>
              <a:rPr lang="en-US" altLang="zh-CN" sz="2400" kern="1200" dirty="0">
                <a:latin typeface="+mn-lt"/>
                <a:ea typeface="宋体" panose="02010600030101010101" pitchFamily="2" charset="-122"/>
                <a:cs typeface="+mn-cs"/>
              </a:rPr>
              <a:t>字符串</a:t>
            </a:r>
            <a:r>
              <a:rPr lang="zh-CN" altLang="en-US" sz="2400" kern="1200" dirty="0">
                <a:latin typeface="+mn-lt"/>
                <a:ea typeface="宋体" panose="02010600030101010101" pitchFamily="2" charset="-122"/>
                <a:cs typeface="+mn-cs"/>
              </a:rPr>
              <a:t>连接</a:t>
            </a:r>
            <a:r>
              <a:rPr lang="en-US" altLang="en-US" sz="2400" kern="1200" dirty="0">
                <a:latin typeface="+mn-lt"/>
                <a:ea typeface="+mn-ea"/>
                <a:cs typeface="+mn-cs"/>
              </a:rPr>
              <a:t>(</a:t>
            </a:r>
            <a:r>
              <a:rPr lang="en-US" altLang="en-US" sz="2400" b="1" kern="1200" dirty="0">
                <a:latin typeface="Courier New" panose="02070309020205020404" pitchFamily="49" charset="0"/>
                <a:ea typeface="+mn-ea"/>
                <a:cs typeface="Courier New" panose="02070309020205020404" pitchFamily="49" charset="0"/>
              </a:rPr>
              <a:t>concat</a:t>
            </a:r>
            <a:r>
              <a:rPr lang="en-US" altLang="en-US" sz="2400" kern="1200" dirty="0">
                <a:latin typeface="+mn-lt"/>
                <a:ea typeface="+mn-ea"/>
                <a:cs typeface="+mn-cs"/>
              </a:rPr>
              <a:t>)</a:t>
            </a:r>
          </a:p>
          <a:p>
            <a:pPr eaLnBrk="1" hangingPunct="1">
              <a:lnSpc>
                <a:spcPct val="90000"/>
              </a:lnSpc>
              <a:buSzPct val="75000"/>
              <a:buFont typeface="Wingdings" panose="05000000000000000000" pitchFamily="2" charset="2"/>
              <a:buChar char="Ø"/>
            </a:pPr>
            <a:r>
              <a:rPr lang="zh-CN" altLang="en-US" sz="2400" kern="1200" dirty="0">
                <a:latin typeface="+mn-lt"/>
                <a:ea typeface="宋体" panose="02010600030101010101" pitchFamily="2" charset="-122"/>
                <a:cs typeface="+mn-cs"/>
              </a:rPr>
              <a:t>获取子字符串</a:t>
            </a:r>
            <a:r>
              <a:rPr lang="en-US" altLang="en-US" sz="2400" kern="1200" dirty="0">
                <a:latin typeface="+mn-lt"/>
                <a:ea typeface="+mn-ea"/>
                <a:cs typeface="+mn-cs"/>
              </a:rPr>
              <a:t> </a:t>
            </a:r>
          </a:p>
          <a:p>
            <a:pPr eaLnBrk="1" hangingPunct="1">
              <a:lnSpc>
                <a:spcPct val="90000"/>
              </a:lnSpc>
              <a:buSzPct val="75000"/>
              <a:buFont typeface="Monotype Sorts" pitchFamily="2" charset="2"/>
              <a:buNone/>
            </a:pPr>
            <a:r>
              <a:rPr lang="en-US" altLang="en-US" sz="2400" kern="1200" dirty="0">
                <a:latin typeface="+mn-lt"/>
                <a:ea typeface="+mn-ea"/>
                <a:cs typeface="+mn-cs"/>
              </a:rPr>
              <a:t>	(</a:t>
            </a:r>
            <a:r>
              <a:rPr lang="en-US" altLang="en-US" sz="2400" b="1" kern="1200" dirty="0">
                <a:latin typeface="Courier New" panose="02070309020205020404" pitchFamily="49" charset="0"/>
                <a:ea typeface="+mn-ea"/>
                <a:cs typeface="Courier New" panose="02070309020205020404" pitchFamily="49" charset="0"/>
              </a:rPr>
              <a:t>substring(index)</a:t>
            </a:r>
            <a:r>
              <a:rPr lang="en-US" altLang="en-US" sz="2400" kern="1200" dirty="0">
                <a:latin typeface="Courier New" panose="02070309020205020404" pitchFamily="49" charset="0"/>
                <a:ea typeface="+mn-ea"/>
                <a:cs typeface="Courier New" panose="02070309020205020404" pitchFamily="49" charset="0"/>
              </a:rPr>
              <a:t>, </a:t>
            </a:r>
            <a:r>
              <a:rPr lang="en-US" altLang="en-US" sz="2400" b="1" kern="1200" dirty="0">
                <a:latin typeface="Courier New" panose="02070309020205020404" pitchFamily="49" charset="0"/>
                <a:ea typeface="+mn-ea"/>
                <a:cs typeface="Courier New" panose="02070309020205020404" pitchFamily="49" charset="0"/>
              </a:rPr>
              <a:t>substring(start</a:t>
            </a:r>
            <a:r>
              <a:rPr lang="en-US" altLang="en-US" sz="2400" kern="1200" dirty="0">
                <a:latin typeface="Courier New" panose="02070309020205020404" pitchFamily="49" charset="0"/>
                <a:ea typeface="+mn-ea"/>
                <a:cs typeface="Courier New" panose="02070309020205020404" pitchFamily="49" charset="0"/>
              </a:rPr>
              <a:t>, </a:t>
            </a:r>
            <a:r>
              <a:rPr lang="en-US" altLang="en-US" sz="2400" b="1" kern="1200" dirty="0">
                <a:latin typeface="Courier New" panose="02070309020205020404" pitchFamily="49" charset="0"/>
                <a:ea typeface="+mn-ea"/>
                <a:cs typeface="Courier New" panose="02070309020205020404" pitchFamily="49" charset="0"/>
              </a:rPr>
              <a:t>end)</a:t>
            </a:r>
            <a:r>
              <a:rPr lang="en-US" altLang="en-US" sz="2400" kern="1200" dirty="0">
                <a:latin typeface="+mn-lt"/>
                <a:ea typeface="+mn-ea"/>
                <a:cs typeface="+mn-cs"/>
              </a:rPr>
              <a:t>)</a:t>
            </a:r>
          </a:p>
          <a:p>
            <a:pPr eaLnBrk="1" hangingPunct="1">
              <a:lnSpc>
                <a:spcPct val="90000"/>
              </a:lnSpc>
              <a:buSzPct val="75000"/>
              <a:buFont typeface="Wingdings" panose="05000000000000000000" pitchFamily="2" charset="2"/>
              <a:buChar char="Ø"/>
            </a:pPr>
            <a:r>
              <a:rPr lang="zh-CN" altLang="en-US" sz="2400" kern="1200" dirty="0">
                <a:latin typeface="+mn-lt"/>
                <a:ea typeface="宋体" panose="02010600030101010101" pitchFamily="2" charset="-122"/>
                <a:cs typeface="+mn-cs"/>
              </a:rPr>
              <a:t>字符串比较</a:t>
            </a:r>
            <a:r>
              <a:rPr lang="en-US" altLang="en-US" sz="2400" kern="1200" dirty="0">
                <a:latin typeface="+mn-lt"/>
                <a:ea typeface="+mn-ea"/>
                <a:cs typeface="+mn-cs"/>
              </a:rPr>
              <a:t> (</a:t>
            </a:r>
            <a:r>
              <a:rPr lang="en-US" altLang="en-US" sz="2400" b="1" kern="1200" dirty="0">
                <a:latin typeface="Courier New" panose="02070309020205020404" pitchFamily="49" charset="0"/>
                <a:ea typeface="+mn-ea"/>
                <a:cs typeface="Courier New" panose="02070309020205020404" pitchFamily="49" charset="0"/>
              </a:rPr>
              <a:t>equals</a:t>
            </a:r>
            <a:r>
              <a:rPr lang="en-US" altLang="en-US" sz="2400" kern="1200" dirty="0">
                <a:latin typeface="Courier New" panose="02070309020205020404" pitchFamily="49" charset="0"/>
                <a:ea typeface="+mn-ea"/>
                <a:cs typeface="Courier New" panose="02070309020205020404" pitchFamily="49" charset="0"/>
              </a:rPr>
              <a:t>, </a:t>
            </a:r>
            <a:r>
              <a:rPr lang="en-US" altLang="en-US" sz="2400" b="1" kern="1200" dirty="0">
                <a:latin typeface="Courier New" panose="02070309020205020404" pitchFamily="49" charset="0"/>
                <a:ea typeface="+mn-ea"/>
                <a:cs typeface="Courier New" panose="02070309020205020404" pitchFamily="49" charset="0"/>
              </a:rPr>
              <a:t>compareTo</a:t>
            </a:r>
            <a:r>
              <a:rPr lang="en-US" altLang="en-US" sz="2400" kern="1200" dirty="0">
                <a:latin typeface="+mn-lt"/>
                <a:ea typeface="+mn-ea"/>
                <a:cs typeface="+mn-cs"/>
              </a:rPr>
              <a:t>)</a:t>
            </a:r>
          </a:p>
          <a:p>
            <a:pPr eaLnBrk="1" hangingPunct="1">
              <a:lnSpc>
                <a:spcPct val="90000"/>
              </a:lnSpc>
              <a:buSzPct val="75000"/>
              <a:buFont typeface="Wingdings" panose="05000000000000000000" pitchFamily="2" charset="2"/>
              <a:buChar char="Ø"/>
            </a:pPr>
            <a:r>
              <a:rPr lang="en-US" altLang="zh-CN" sz="2400" kern="1200" dirty="0">
                <a:latin typeface="+mn-lt"/>
                <a:ea typeface="宋体" panose="02010600030101010101" pitchFamily="2" charset="-122"/>
                <a:cs typeface="+mn-cs"/>
              </a:rPr>
              <a:t>获取</a:t>
            </a:r>
            <a:r>
              <a:rPr lang="zh-CN" altLang="en-US" sz="2400" kern="1200" dirty="0">
                <a:latin typeface="+mn-lt"/>
                <a:ea typeface="宋体" panose="02010600030101010101" pitchFamily="2" charset="-122"/>
                <a:cs typeface="+mn-cs"/>
              </a:rPr>
              <a:t>字符串中指定字符或子字符串</a:t>
            </a:r>
            <a:endParaRPr lang="en-US" altLang="en-US" sz="2400" kern="1200" dirty="0">
              <a:latin typeface="+mn-lt"/>
              <a:ea typeface="+mn-ea"/>
              <a:cs typeface="+mn-cs"/>
            </a:endParaRPr>
          </a:p>
          <a:p>
            <a:pPr eaLnBrk="1" hangingPunct="1">
              <a:lnSpc>
                <a:spcPct val="90000"/>
              </a:lnSpc>
              <a:buSzPct val="75000"/>
              <a:buFont typeface="Wingdings" panose="05000000000000000000" pitchFamily="2" charset="2"/>
              <a:buChar char="Ø"/>
            </a:pPr>
            <a:r>
              <a:rPr lang="en-US" altLang="zh-CN" sz="2400" kern="1200" dirty="0">
                <a:latin typeface="+mn-lt"/>
                <a:ea typeface="宋体" panose="02010600030101010101" pitchFamily="2" charset="-122"/>
                <a:cs typeface="+mn-cs"/>
              </a:rPr>
              <a:t>在</a:t>
            </a:r>
            <a:r>
              <a:rPr lang="zh-CN" altLang="en-US" sz="2400" kern="1200" dirty="0">
                <a:latin typeface="+mn-lt"/>
                <a:ea typeface="宋体" panose="02010600030101010101" pitchFamily="2" charset="-122"/>
                <a:cs typeface="+mn-cs"/>
              </a:rPr>
              <a:t>字符串和字符数组间转换</a:t>
            </a:r>
            <a:endParaRPr lang="en-US" altLang="en-US" sz="2400" kern="1200" dirty="0">
              <a:latin typeface="+mn-lt"/>
              <a:ea typeface="+mn-ea"/>
              <a:cs typeface="+mn-cs"/>
            </a:endParaRPr>
          </a:p>
          <a:p>
            <a:pPr eaLnBrk="1" hangingPunct="1">
              <a:lnSpc>
                <a:spcPct val="90000"/>
              </a:lnSpc>
              <a:buSzPct val="75000"/>
              <a:buFont typeface="Wingdings" panose="05000000000000000000" pitchFamily="2" charset="2"/>
              <a:buChar char="Ø"/>
            </a:pPr>
            <a:r>
              <a:rPr lang="en-US" altLang="zh-CN" sz="2400" kern="1200" dirty="0">
                <a:latin typeface="+mn-lt"/>
                <a:ea typeface="宋体" panose="02010600030101010101" pitchFamily="2" charset="-122"/>
                <a:cs typeface="+mn-cs"/>
              </a:rPr>
              <a:t>字符串</a:t>
            </a:r>
            <a:r>
              <a:rPr lang="zh-CN" altLang="en-US" sz="2400" kern="1200" dirty="0">
                <a:latin typeface="+mn-lt"/>
                <a:ea typeface="宋体" panose="02010600030101010101" pitchFamily="2" charset="-122"/>
                <a:cs typeface="+mn-cs"/>
              </a:rPr>
              <a:t>和数字间的转换</a:t>
            </a:r>
            <a:endParaRPr lang="en-US" altLang="zh-CN" sz="2400" kern="1200" dirty="0">
              <a:latin typeface="+mn-lt"/>
              <a:ea typeface="宋体" panose="02010600030101010101" pitchFamily="2" charset="-122"/>
              <a:cs typeface="+mn-cs"/>
            </a:endParaRPr>
          </a:p>
          <a:p>
            <a:pPr eaLnBrk="1" hangingPunct="1">
              <a:lnSpc>
                <a:spcPct val="90000"/>
              </a:lnSpc>
              <a:buSzPct val="75000"/>
            </a:pPr>
            <a:endParaRPr lang="en-US" altLang="en-US" sz="2400" kern="1200" dirty="0">
              <a:latin typeface="+mn-lt"/>
              <a:ea typeface="宋体" panose="02010600030101010101" pitchFamily="2" charset="-122"/>
              <a:cs typeface="+mn-cs"/>
            </a:endParaRPr>
          </a:p>
          <a:p>
            <a:pPr eaLnBrk="1" hangingPunct="1">
              <a:lnSpc>
                <a:spcPct val="90000"/>
              </a:lnSpc>
              <a:buSzPct val="75000"/>
              <a:buFont typeface="Wingdings 2" panose="05020102010507070707" pitchFamily="18" charset="2"/>
              <a:buChar char="ó"/>
            </a:pPr>
            <a:r>
              <a:rPr lang="zh-CN" altLang="en-US" sz="2400" kern="1200" dirty="0">
                <a:latin typeface="+mn-lt"/>
                <a:ea typeface="宋体" panose="02010600030101010101" pitchFamily="2" charset="-122"/>
                <a:cs typeface="+mn-cs"/>
              </a:rPr>
              <a:t>实际上，</a:t>
            </a:r>
            <a:r>
              <a:rPr lang="en-US" altLang="zh-CN" sz="2400" b="1" kern="1200" dirty="0">
                <a:latin typeface="Courier New" panose="02070309020205020404" pitchFamily="49" charset="0"/>
                <a:ea typeface="宋体" panose="02010600030101010101" pitchFamily="2" charset="-122"/>
                <a:cs typeface="+mn-cs"/>
              </a:rPr>
              <a:t>String</a:t>
            </a:r>
            <a:r>
              <a:rPr lang="zh-CN" altLang="en-US" sz="2400" kern="1200" dirty="0">
                <a:latin typeface="+mn-lt"/>
                <a:ea typeface="宋体" panose="02010600030101010101" pitchFamily="2" charset="-122"/>
                <a:cs typeface="+mn-cs"/>
              </a:rPr>
              <a:t>类提供了</a:t>
            </a:r>
            <a:r>
              <a:rPr lang="en-US" altLang="zh-CN" sz="2400" kern="1200" dirty="0">
                <a:latin typeface="+mn-lt"/>
                <a:ea typeface="宋体" panose="02010600030101010101" pitchFamily="2" charset="-122"/>
                <a:cs typeface="+mn-cs"/>
              </a:rPr>
              <a:t>13</a:t>
            </a:r>
            <a:r>
              <a:rPr lang="zh-CN" altLang="en-US" sz="2400" kern="1200" dirty="0">
                <a:latin typeface="+mn-lt"/>
                <a:ea typeface="宋体" panose="02010600030101010101" pitchFamily="2" charset="-122"/>
                <a:cs typeface="+mn-cs"/>
              </a:rPr>
              <a:t>个构造方法以及</a:t>
            </a:r>
            <a:r>
              <a:rPr lang="en-US" altLang="zh-CN" sz="2400" kern="1200" dirty="0">
                <a:latin typeface="+mn-lt"/>
                <a:ea typeface="宋体" panose="02010600030101010101" pitchFamily="2" charset="-122"/>
                <a:cs typeface="+mn-cs"/>
              </a:rPr>
              <a:t>40</a:t>
            </a:r>
            <a:r>
              <a:rPr lang="zh-CN" altLang="en-US" sz="2400" kern="1200" dirty="0">
                <a:latin typeface="+mn-lt"/>
                <a:ea typeface="宋体" panose="02010600030101010101" pitchFamily="2" charset="-122"/>
                <a:cs typeface="+mn-cs"/>
              </a:rPr>
              <a:t>多个处理字符串的方法！</a:t>
            </a:r>
            <a:endParaRPr lang="en-US" altLang="en-US" sz="2400" kern="1200" dirty="0">
              <a:latin typeface="+mn-lt"/>
              <a:ea typeface="+mn-ea"/>
              <a:cs typeface="+mn-cs"/>
            </a:endParaRPr>
          </a:p>
        </p:txBody>
      </p:sp>
      <p:sp>
        <p:nvSpPr>
          <p:cNvPr id="5222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28</a:t>
            </a:fld>
            <a:endParaRPr lang="en-US" altLang="en-US" sz="1400" dirty="0">
              <a:ea typeface="宋体" panose="0201060003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构造字符串</a:t>
            </a:r>
          </a:p>
        </p:txBody>
      </p:sp>
      <p:sp>
        <p:nvSpPr>
          <p:cNvPr id="53251" name="Rectangle 3"/>
          <p:cNvSpPr>
            <a:spLocks noGrp="1"/>
          </p:cNvSpPr>
          <p:nvPr>
            <p:ph idx="1"/>
          </p:nvPr>
        </p:nvSpPr>
        <p:spPr/>
        <p:txBody>
          <a:bodyPr vert="horz" wrap="square" lIns="92075" tIns="46038" rIns="92075" bIns="46038" anchor="t" anchorCtr="0"/>
          <a:lstStyle/>
          <a:p>
            <a:pPr marL="0" indent="0" eaLnBrk="1" hangingPunct="1">
              <a:buSzPct val="75000"/>
            </a:pPr>
            <a:r>
              <a:rPr lang="zh-CN" altLang="en-US" kern="1200" dirty="0">
                <a:latin typeface="+mn-lt"/>
                <a:ea typeface="宋体" panose="02010600030101010101" pitchFamily="2" charset="-122"/>
                <a:cs typeface="+mn-cs"/>
              </a:rPr>
              <a:t> </a:t>
            </a:r>
            <a:r>
              <a:rPr lang="zh-CN" altLang="en-US" sz="2800" kern="1200" dirty="0">
                <a:latin typeface="+mn-lt"/>
                <a:ea typeface="宋体" panose="02010600030101010101" pitchFamily="2" charset="-122"/>
                <a:cs typeface="+mn-cs"/>
              </a:rPr>
              <a:t>语法：</a:t>
            </a:r>
            <a:endParaRPr lang="en-US" altLang="zh-CN" sz="2800" kern="1200" dirty="0">
              <a:latin typeface="+mn-lt"/>
              <a:ea typeface="宋体" panose="02010600030101010101" pitchFamily="2" charset="-122"/>
              <a:cs typeface="+mn-cs"/>
            </a:endParaRPr>
          </a:p>
          <a:p>
            <a:pPr marL="0" indent="0" algn="ctr" eaLnBrk="1" hangingPunct="1">
              <a:buSzPct val="75000"/>
              <a:buFont typeface="Monotype Sorts" pitchFamily="2" charset="2"/>
              <a:buNone/>
            </a:pPr>
            <a:r>
              <a:rPr lang="en-US" altLang="en-US" sz="2200" b="1" kern="1200" dirty="0">
                <a:solidFill>
                  <a:srgbClr val="FF0000"/>
                </a:solidFill>
                <a:latin typeface="Courier New" panose="02070309020205020404" pitchFamily="49" charset="0"/>
                <a:ea typeface="宋体" panose="02010600030101010101" pitchFamily="2" charset="-122"/>
                <a:cs typeface="+mn-cs"/>
              </a:rPr>
              <a:t>String newString = </a:t>
            </a:r>
            <a:r>
              <a:rPr lang="en-US" altLang="en-US" sz="2200" b="1" kern="1200" dirty="0">
                <a:solidFill>
                  <a:srgbClr val="C00000"/>
                </a:solidFill>
                <a:latin typeface="Courier New" panose="02070309020205020404" pitchFamily="49" charset="0"/>
                <a:ea typeface="宋体" panose="02010600030101010101" pitchFamily="2" charset="-122"/>
                <a:cs typeface="+mn-cs"/>
              </a:rPr>
              <a:t>new</a:t>
            </a:r>
            <a:r>
              <a:rPr lang="en-US" altLang="en-US" sz="2200" b="1" kern="1200" dirty="0">
                <a:solidFill>
                  <a:srgbClr val="FF0000"/>
                </a:solidFill>
                <a:latin typeface="Courier New" panose="02070309020205020404" pitchFamily="49" charset="0"/>
                <a:ea typeface="宋体" panose="02010600030101010101" pitchFamily="2" charset="-122"/>
                <a:cs typeface="+mn-cs"/>
              </a:rPr>
              <a:t> String(stringLiteral);</a:t>
            </a:r>
          </a:p>
          <a:p>
            <a:pPr marL="0" indent="0" algn="l" eaLnBrk="1" hangingPunct="1">
              <a:buSzPct val="75000"/>
              <a:buFont typeface="Monotype Sorts" pitchFamily="2" charset="2"/>
              <a:buNone/>
            </a:pPr>
            <a:r>
              <a:rPr lang="en-US" altLang="zh-CN" sz="2000" kern="1200" dirty="0">
                <a:latin typeface="Consolas" panose="020B0609020204030204" pitchFamily="49" charset="0"/>
                <a:ea typeface="宋体" panose="02010600030101010101" pitchFamily="2" charset="-122"/>
                <a:cs typeface="+mn-cs"/>
              </a:rPr>
              <a:t>  </a:t>
            </a:r>
            <a:r>
              <a:rPr lang="zh-CN" altLang="en-US" sz="2000" kern="1200" dirty="0">
                <a:latin typeface="Consolas" panose="020B0609020204030204" pitchFamily="49" charset="0"/>
                <a:ea typeface="宋体" panose="02010600030101010101" pitchFamily="2" charset="-122"/>
                <a:cs typeface="+mn-cs"/>
              </a:rPr>
              <a:t>例如</a:t>
            </a:r>
            <a:r>
              <a:rPr lang="en-US" altLang="zh-CN" sz="2000" kern="1200" dirty="0">
                <a:latin typeface="Consolas" panose="020B0609020204030204" pitchFamily="49" charset="0"/>
                <a:ea typeface="宋体" panose="02010600030101010101" pitchFamily="2" charset="-122"/>
                <a:cs typeface="+mn-cs"/>
              </a:rPr>
              <a:t>:</a:t>
            </a:r>
          </a:p>
          <a:p>
            <a:pPr marL="0" indent="0" algn="l" eaLnBrk="1" hangingPunct="1">
              <a:buSzPct val="75000"/>
              <a:buFont typeface="Monotype Sorts" pitchFamily="2" charset="2"/>
              <a:buNone/>
            </a:pPr>
            <a:r>
              <a:rPr lang="en-US" altLang="en-US" sz="2000" kern="1200" dirty="0">
                <a:latin typeface="Courier New" panose="02070309020205020404" pitchFamily="49" charset="0"/>
                <a:ea typeface="宋体" panose="02010600030101010101" pitchFamily="2" charset="-122"/>
                <a:cs typeface="+mn-cs"/>
              </a:rPr>
              <a:t>  </a:t>
            </a:r>
            <a:r>
              <a:rPr lang="en-US" altLang="en-US" sz="2000" b="1" kern="1200" dirty="0">
                <a:latin typeface="Courier New" panose="02070309020205020404" pitchFamily="49" charset="0"/>
                <a:ea typeface="宋体" panose="02010600030101010101" pitchFamily="2" charset="-122"/>
                <a:cs typeface="+mn-cs"/>
              </a:rPr>
              <a:t>String message = new String("Welcome to Java");</a:t>
            </a:r>
          </a:p>
          <a:p>
            <a:pPr marL="400050" lvl="1" indent="0" eaLnBrk="1" hangingPunct="1">
              <a:buFont typeface="Monotype Sorts" pitchFamily="2" charset="2"/>
              <a:buNone/>
            </a:pPr>
            <a:endParaRPr lang="en-US" altLang="en-US" kern="1200" dirty="0">
              <a:latin typeface="+mn-lt"/>
              <a:ea typeface="+mn-ea"/>
              <a:cs typeface="Courier New" panose="02070309020205020404" pitchFamily="49" charset="0"/>
            </a:endParaRPr>
          </a:p>
          <a:p>
            <a:pPr marL="0" indent="0" eaLnBrk="1" hangingPunct="1">
              <a:buSzPct val="75000"/>
            </a:pPr>
            <a:r>
              <a:rPr lang="en-US" altLang="zh-CN" sz="2400" kern="1200" dirty="0">
                <a:latin typeface="+mn-lt"/>
                <a:ea typeface="宋体" panose="02010600030101010101" pitchFamily="2" charset="-122"/>
                <a:cs typeface="+mn-cs"/>
              </a:rPr>
              <a:t> 既然</a:t>
            </a:r>
            <a:r>
              <a:rPr lang="zh-CN" altLang="en-US" sz="2400" kern="1200" dirty="0">
                <a:latin typeface="+mn-lt"/>
                <a:ea typeface="宋体" panose="02010600030101010101" pitchFamily="2" charset="-122"/>
                <a:cs typeface="+mn-cs"/>
              </a:rPr>
              <a:t>字符串使用频繁，</a:t>
            </a:r>
            <a:r>
              <a:rPr lang="en-US" altLang="zh-CN" sz="2400" kern="1200" dirty="0">
                <a:latin typeface="+mn-lt"/>
                <a:ea typeface="宋体" panose="02010600030101010101" pitchFamily="2" charset="-122"/>
                <a:cs typeface="+mn-cs"/>
              </a:rPr>
              <a:t>Java</a:t>
            </a:r>
            <a:r>
              <a:rPr lang="zh-CN" altLang="en-US" sz="2400" kern="1200" dirty="0">
                <a:latin typeface="+mn-lt"/>
                <a:ea typeface="宋体" panose="02010600030101010101" pitchFamily="2" charset="-122"/>
                <a:cs typeface="+mn-cs"/>
              </a:rPr>
              <a:t>提供一个更便捷的字符串初始化方式来创建一个字符串：</a:t>
            </a:r>
            <a:endParaRPr lang="en-US" altLang="en-US" sz="2400" kern="1200" dirty="0">
              <a:latin typeface="+mn-lt"/>
              <a:ea typeface="+mn-ea"/>
              <a:cs typeface="Courier New" panose="02070309020205020404" pitchFamily="49" charset="0"/>
            </a:endParaRPr>
          </a:p>
          <a:p>
            <a:pPr marL="0" indent="0" algn="ctr" eaLnBrk="1" hangingPunct="1">
              <a:buSzPct val="75000"/>
              <a:buFont typeface="Monotype Sorts" pitchFamily="2" charset="2"/>
              <a:buNone/>
            </a:pPr>
            <a:r>
              <a:rPr lang="en-US" altLang="en-US" sz="2000" b="1" kern="1200" dirty="0">
                <a:latin typeface="Courier New" panose="02070309020205020404" pitchFamily="49" charset="0"/>
                <a:ea typeface="宋体" panose="02010600030101010101" pitchFamily="2" charset="-122"/>
                <a:cs typeface="+mn-cs"/>
              </a:rPr>
              <a:t>String message = "Welcome to Java";</a:t>
            </a:r>
          </a:p>
          <a:p>
            <a:pPr marL="0" indent="0" algn="ctr" eaLnBrk="1" hangingPunct="1">
              <a:buSzPct val="75000"/>
              <a:buFont typeface="Monotype Sorts" pitchFamily="2" charset="2"/>
              <a:buNone/>
            </a:pPr>
            <a:endParaRPr lang="en-US" altLang="en-US" sz="2000" kern="1200" dirty="0">
              <a:latin typeface="Consolas" panose="020B0609020204030204" pitchFamily="49" charset="0"/>
              <a:ea typeface="+mn-ea"/>
              <a:cs typeface="Consolas" panose="020B0609020204030204" pitchFamily="49" charset="0"/>
            </a:endParaRPr>
          </a:p>
          <a:p>
            <a:pPr marL="0" indent="0" eaLnBrk="1" hangingPunct="1">
              <a:buSzPct val="75000"/>
            </a:pPr>
            <a:r>
              <a:rPr lang="zh-CN" altLang="en-US" sz="2400" kern="1200" dirty="0">
                <a:latin typeface="Consolas" panose="020B0609020204030204" pitchFamily="49" charset="0"/>
                <a:ea typeface="宋体" panose="02010600030101010101" pitchFamily="2" charset="-122"/>
                <a:cs typeface="+mn-cs"/>
              </a:rPr>
              <a:t> 还有一种方法：用字符数组构造一个字符串对象。</a:t>
            </a:r>
          </a:p>
          <a:p>
            <a:pPr marL="0" indent="0" eaLnBrk="1" hangingPunct="1">
              <a:buSzPct val="75000"/>
              <a:buFont typeface="Monotype Sorts" pitchFamily="2" charset="2"/>
              <a:buNone/>
            </a:pPr>
            <a:r>
              <a:rPr lang="en-US" altLang="en-US" sz="1600" b="1" kern="1200" dirty="0">
                <a:latin typeface="Courier New" panose="02070309020205020404" pitchFamily="49" charset="0"/>
                <a:ea typeface="宋体" panose="02010600030101010101" pitchFamily="2" charset="-122"/>
                <a:cs typeface="+mn-cs"/>
              </a:rPr>
              <a:t>  Char[] charArray = {‘G’, ‘o’, ‘o’, ‘d’, ‘ ’, ‘d’, ‘a’, ‘y’};</a:t>
            </a:r>
          </a:p>
          <a:p>
            <a:pPr marL="0" indent="0" eaLnBrk="1" hangingPunct="1">
              <a:buSzPct val="75000"/>
              <a:buFont typeface="Monotype Sorts" pitchFamily="2" charset="2"/>
              <a:buNone/>
            </a:pPr>
            <a:r>
              <a:rPr lang="en-US" altLang="en-US" sz="1600" b="1" kern="1200" dirty="0">
                <a:latin typeface="Courier New" panose="02070309020205020404" pitchFamily="49" charset="0"/>
                <a:ea typeface="宋体" panose="02010600030101010101" pitchFamily="2" charset="-122"/>
                <a:cs typeface="+mn-cs"/>
              </a:rPr>
              <a:t>  String message = new String(charArray);</a:t>
            </a:r>
          </a:p>
        </p:txBody>
      </p:sp>
      <p:sp>
        <p:nvSpPr>
          <p:cNvPr id="5325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29</a:t>
            </a:fld>
            <a:endParaRPr lang="en-US" altLang="en-US" sz="1400" dirty="0">
              <a:ea typeface="宋体" panose="02010600030101010101" pitchFamily="2"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String</a:t>
            </a:r>
            <a:r>
              <a:rPr lang="en-US" altLang="zh-CN" kern="1200" dirty="0">
                <a:latin typeface="Courier New" panose="02070309020205020404" pitchFamily="49" charset="0"/>
                <a:ea typeface="宋体" panose="02010600030101010101" pitchFamily="2" charset="-122"/>
                <a:cs typeface="+mj-cs"/>
              </a:rPr>
              <a:t>对象</a:t>
            </a:r>
            <a:r>
              <a:rPr lang="zh-CN" altLang="en-US" kern="1200" dirty="0">
                <a:latin typeface="Courier New" panose="02070309020205020404" pitchFamily="49" charset="0"/>
                <a:ea typeface="宋体" panose="02010600030101010101" pitchFamily="2" charset="-122"/>
                <a:cs typeface="+mj-cs"/>
              </a:rPr>
              <a:t>是不可变的</a:t>
            </a:r>
          </a:p>
        </p:txBody>
      </p:sp>
      <p:sp>
        <p:nvSpPr>
          <p:cNvPr id="54275" name="Rectangle 3"/>
          <p:cNvSpPr>
            <a:spLocks noGrp="1" noChangeArrowheads="1"/>
          </p:cNvSpPr>
          <p:nvPr>
            <p:ph idx="1"/>
          </p:nvPr>
        </p:nvSpPr>
        <p:spPr/>
        <p:txBody>
          <a:bodyPr vert="horz" wrap="square" lIns="92075" tIns="46038" rIns="92075" bIns="46038" numCol="1" anchor="t" anchorCtr="0" compatLnSpc="1"/>
          <a:lstStyle/>
          <a:p>
            <a:pPr marL="0" marR="0" lvl="0" indent="0" algn="just" defTabSz="914400" rtl="0" eaLnBrk="1" fontAlgn="base" latinLnBrk="0" hangingPunct="1">
              <a:lnSpc>
                <a:spcPct val="100000"/>
              </a:lnSpc>
              <a:spcBef>
                <a:spcPct val="20000"/>
              </a:spcBef>
              <a:spcAft>
                <a:spcPct val="0"/>
              </a:spcAft>
              <a:buClr>
                <a:schemeClr val="tx2"/>
              </a:buClr>
              <a:buSzPct val="75000"/>
              <a:buFont typeface="Monotype Sorts" pitchFamily="2" charset="2"/>
              <a:buChar char="F"/>
              <a:defRPr/>
            </a:pPr>
            <a:r>
              <a:rPr kumimoji="0" lang="en-US" altLang="zh-CN" sz="3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 </a:t>
            </a:r>
            <a:r>
              <a:rPr kumimoji="0" lang="en-US" altLang="zh-CN" sz="2800" b="0" i="0" u="none" strike="noStrike" kern="1200" cap="none" spc="0" normalizeH="0" baseline="0" noProof="0" dirty="0" err="1">
                <a:ln>
                  <a:noFill/>
                </a:ln>
                <a:solidFill>
                  <a:schemeClr val="tx1"/>
                </a:solidFill>
                <a:effectLst/>
                <a:uLnTx/>
                <a:uFillTx/>
                <a:latin typeface="+mn-lt"/>
                <a:ea typeface="宋体" panose="02010600030101010101" pitchFamily="2" charset="-122"/>
                <a:cs typeface="Courier New" panose="02070309020205020404" pitchFamily="49" charset="0"/>
              </a:rPr>
              <a:t>字符串</a:t>
            </a: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对象不可变，即它的</a:t>
            </a:r>
            <a:r>
              <a:rPr kumimoji="0" lang="zh-CN" altLang="en-US"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mn-lt"/>
                <a:ea typeface="宋体" panose="02010600030101010101" pitchFamily="2" charset="-122"/>
                <a:cs typeface="Courier New" panose="02070309020205020404" pitchFamily="49" charset="0"/>
              </a:rPr>
              <a:t>内容</a:t>
            </a:r>
            <a:r>
              <a:rPr kumimoji="0" lang="zh-CN" altLang="en-US"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不可改变。</a:t>
            </a:r>
            <a:endParaRPr kumimoji="0" lang="en-US" altLang="zh-CN" sz="28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0" marR="0" lvl="0" indent="0" algn="just" defTabSz="914400" rtl="0" eaLnBrk="1" fontAlgn="base" latinLnBrk="0" hangingPunct="1">
              <a:lnSpc>
                <a:spcPct val="100000"/>
              </a:lnSpc>
              <a:spcBef>
                <a:spcPct val="20000"/>
              </a:spcBef>
              <a:spcAft>
                <a:spcPct val="0"/>
              </a:spcAft>
              <a:buClr>
                <a:schemeClr val="tx2"/>
              </a:buClr>
              <a:buSzPct val="75000"/>
              <a:buFont typeface="Monotype Sorts" pitchFamily="2" charset="2"/>
              <a:buNone/>
              <a:defRPr/>
            </a:pPr>
            <a:endParaRPr kumimoji="0" lang="en-US" altLang="zh-CN" sz="32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endParaRPr>
          </a:p>
          <a:p>
            <a:pPr marL="400050" marR="0" lvl="1" indent="0" algn="just" defTabSz="914400" rtl="0" eaLnBrk="1" fontAlgn="base" latinLnBrk="0" hangingPunct="1">
              <a:lnSpc>
                <a:spcPct val="100000"/>
              </a:lnSpc>
              <a:spcBef>
                <a:spcPct val="20000"/>
              </a:spcBef>
              <a:spcAft>
                <a:spcPct val="0"/>
              </a:spcAft>
              <a:buClr>
                <a:schemeClr val="tx1"/>
              </a:buClr>
              <a:buSzTx/>
              <a:buFont typeface="Monotype Sorts" pitchFamily="2" charset="2"/>
              <a:buNone/>
              <a:defRPr/>
            </a:pPr>
            <a:r>
              <a:rPr kumimoji="0" lang="zh-CN"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下面的代码会改变字符串的内容吗</a:t>
            </a:r>
            <a:r>
              <a:rPr kumimoji="0" lang="en-US" altLang="en-US" sz="2400" b="0" i="0" u="none" strike="noStrike" kern="1200" cap="none" spc="0" normalizeH="0" baseline="0" noProof="0" dirty="0">
                <a:ln>
                  <a:noFill/>
                </a:ln>
                <a:solidFill>
                  <a:schemeClr val="tx1"/>
                </a:solidFill>
                <a:effectLst/>
                <a:uLnTx/>
                <a:uFillTx/>
                <a:latin typeface="+mn-lt"/>
                <a:ea typeface="宋体" panose="02010600030101010101" pitchFamily="2" charset="-122"/>
                <a:cs typeface="Courier New" panose="02070309020205020404" pitchFamily="49" charset="0"/>
              </a:rPr>
              <a:t>? </a:t>
            </a:r>
          </a:p>
          <a:p>
            <a:pPr marL="1257300" marR="0" lvl="3" indent="0" algn="l" defTabSz="914400" rtl="0" eaLnBrk="1" fontAlgn="base" latinLnBrk="0" hangingPunct="1">
              <a:lnSpc>
                <a:spcPct val="100000"/>
              </a:lnSpc>
              <a:spcBef>
                <a:spcPct val="20000"/>
              </a:spcBef>
              <a:spcAft>
                <a:spcPct val="0"/>
              </a:spcAft>
              <a:buClr>
                <a:schemeClr val="tx1"/>
              </a:buClr>
              <a:buSzTx/>
              <a:buFont typeface="Monotype Sorts" pitchFamily="2" charset="2"/>
              <a:buNone/>
              <a:defRPr/>
            </a:pPr>
            <a:r>
              <a:rPr kumimoji="0" lang="en-US" altLang="en-US" sz="24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String s = "Java";</a:t>
            </a:r>
          </a:p>
          <a:p>
            <a:pPr marL="1257300" marR="0" lvl="3" indent="0" algn="l" defTabSz="914400" rtl="0" eaLnBrk="1" fontAlgn="base" latinLnBrk="0" hangingPunct="1">
              <a:lnSpc>
                <a:spcPct val="100000"/>
              </a:lnSpc>
              <a:spcBef>
                <a:spcPct val="20000"/>
              </a:spcBef>
              <a:spcAft>
                <a:spcPct val="0"/>
              </a:spcAft>
              <a:buClr>
                <a:schemeClr val="tx1"/>
              </a:buClr>
              <a:buSzTx/>
              <a:buFont typeface="Monotype Sorts" pitchFamily="2" charset="2"/>
              <a:buNone/>
              <a:defRPr/>
            </a:pPr>
            <a:r>
              <a:rPr kumimoji="0" lang="en-US" altLang="en-US" sz="2400" b="1" i="0" u="none" strike="noStrike" kern="1200" cap="none" spc="0" normalizeH="0" baseline="0" noProof="0" dirty="0">
                <a:ln>
                  <a:noFill/>
                </a:ln>
                <a:solidFill>
                  <a:schemeClr val="tx1"/>
                </a:solidFill>
                <a:effectLst/>
                <a:uLnTx/>
                <a:uFillTx/>
                <a:latin typeface="Courier New" panose="02070309020205020404" pitchFamily="49" charset="0"/>
                <a:ea typeface="宋体" panose="02010600030101010101" pitchFamily="2" charset="-122"/>
                <a:cs typeface="Courier New" panose="02070309020205020404" pitchFamily="49" charset="0"/>
              </a:rPr>
              <a:t>s = "HTML";</a:t>
            </a:r>
          </a:p>
        </p:txBody>
      </p:sp>
      <p:sp>
        <p:nvSpPr>
          <p:cNvPr id="5427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30</a:t>
            </a:fld>
            <a:endParaRPr lang="en-US" altLang="en-US" sz="1400" dirty="0">
              <a:ea typeface="宋体" panose="02010600030101010101" pitchFamily="2" charset="-122"/>
            </a:endParaRPr>
          </a:p>
        </p:txBody>
      </p:sp>
      <p:sp>
        <p:nvSpPr>
          <p:cNvPr id="54277" name="Rectangle 15"/>
          <p:cNvSpPr/>
          <p:nvPr/>
        </p:nvSpPr>
        <p:spPr>
          <a:xfrm>
            <a:off x="0" y="27432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54278" name="Rectangle 17"/>
          <p:cNvSpPr/>
          <p:nvPr/>
        </p:nvSpPr>
        <p:spPr>
          <a:xfrm>
            <a:off x="0" y="27432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跟踪代码</a:t>
            </a:r>
          </a:p>
        </p:txBody>
      </p:sp>
      <p:sp>
        <p:nvSpPr>
          <p:cNvPr id="11268"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en-US" altLang="en-US" b="1" kern="1200" dirty="0">
                <a:solidFill>
                  <a:schemeClr val="tx2"/>
                </a:solidFill>
                <a:latin typeface="Courier New" panose="02070309020205020404" pitchFamily="49" charset="0"/>
                <a:ea typeface="+mn-ea"/>
                <a:cs typeface="Courier New" panose="02070309020205020404" pitchFamily="49" charset="0"/>
              </a:rPr>
              <a:t>String s = "Java";</a:t>
            </a:r>
          </a:p>
          <a:p>
            <a:pPr marL="0" indent="0" eaLnBrk="1" hangingPunct="1">
              <a:buSzPct val="75000"/>
              <a:buFont typeface="Monotype Sorts" pitchFamily="2" charset="2"/>
              <a:buNone/>
            </a:pPr>
            <a:r>
              <a:rPr lang="en-US" altLang="en-US" b="1" kern="1200" dirty="0">
                <a:solidFill>
                  <a:schemeClr val="tx2"/>
                </a:solidFill>
                <a:latin typeface="Courier New" panose="02070309020205020404" pitchFamily="49" charset="0"/>
                <a:ea typeface="+mn-ea"/>
                <a:cs typeface="Courier New" panose="02070309020205020404" pitchFamily="49" charset="0"/>
              </a:rPr>
              <a:t>s = "HTML";</a:t>
            </a:r>
            <a:endParaRPr lang="en-US" altLang="en-US" b="1" kern="1200" dirty="0">
              <a:solidFill>
                <a:schemeClr val="tx2"/>
              </a:solidFill>
              <a:latin typeface="Courier New" panose="02070309020205020404" pitchFamily="49" charset="0"/>
              <a:ea typeface="Courier New" panose="02070309020205020404" pitchFamily="49" charset="0"/>
              <a:cs typeface="+mn-cs"/>
            </a:endParaRPr>
          </a:p>
        </p:txBody>
      </p:sp>
      <p:sp>
        <p:nvSpPr>
          <p:cNvPr id="1126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31</a:t>
            </a:fld>
            <a:endParaRPr lang="en-US" altLang="en-US" sz="1400" dirty="0">
              <a:ea typeface="宋体" panose="02010600030101010101" pitchFamily="2" charset="-122"/>
            </a:endParaRPr>
          </a:p>
        </p:txBody>
      </p:sp>
      <p:sp>
        <p:nvSpPr>
          <p:cNvPr id="11270" name="Rectangle 9"/>
          <p:cNvSpPr/>
          <p:nvPr/>
        </p:nvSpPr>
        <p:spPr>
          <a:xfrm>
            <a:off x="0" y="27432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1271" name="Rectangle 10"/>
          <p:cNvSpPr/>
          <p:nvPr/>
        </p:nvSpPr>
        <p:spPr>
          <a:xfrm>
            <a:off x="0" y="27432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1266" name="Object 11"/>
          <p:cNvGraphicFramePr>
            <a:graphicFrameLocks noChangeAspect="1"/>
          </p:cNvGraphicFramePr>
          <p:nvPr/>
        </p:nvGraphicFramePr>
        <p:xfrm>
          <a:off x="160338" y="2933700"/>
          <a:ext cx="8823325" cy="2339975"/>
        </p:xfrm>
        <a:graphic>
          <a:graphicData uri="http://schemas.openxmlformats.org/presentationml/2006/ole">
            <mc:AlternateContent xmlns:mc="http://schemas.openxmlformats.org/markup-compatibility/2006">
              <mc:Choice xmlns:v="urn:schemas-microsoft-com:vml" Requires="v">
                <p:oleObj r:id="rId2" imgW="5181600" imgH="1371600" progId="Word.Picture.8">
                  <p:embed/>
                </p:oleObj>
              </mc:Choice>
              <mc:Fallback>
                <p:oleObj r:id="rId2" imgW="5181600" imgH="1371600" progId="Word.Picture.8">
                  <p:embed/>
                  <p:pic>
                    <p:nvPicPr>
                      <p:cNvPr id="0" name="图片 3080"/>
                      <p:cNvPicPr/>
                      <p:nvPr/>
                    </p:nvPicPr>
                    <p:blipFill>
                      <a:blip r:embed="rId3"/>
                      <a:stretch>
                        <a:fillRect/>
                      </a:stretch>
                    </p:blipFill>
                    <p:spPr>
                      <a:xfrm>
                        <a:off x="160338" y="2933700"/>
                        <a:ext cx="8823325" cy="2339975"/>
                      </a:xfrm>
                      <a:prstGeom prst="rect">
                        <a:avLst/>
                      </a:prstGeom>
                      <a:noFill/>
                      <a:ln w="38100">
                        <a:noFill/>
                        <a:miter/>
                      </a:ln>
                    </p:spPr>
                  </p:pic>
                </p:oleObj>
              </mc:Fallback>
            </mc:AlternateContent>
          </a:graphicData>
        </a:graphic>
      </p:graphicFrame>
      <p:sp>
        <p:nvSpPr>
          <p:cNvPr id="11272" name="Rectangle 12"/>
          <p:cNvSpPr/>
          <p:nvPr/>
        </p:nvSpPr>
        <p:spPr>
          <a:xfrm>
            <a:off x="609600" y="1219200"/>
            <a:ext cx="4838700" cy="457200"/>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1273" name="Rectangle 13"/>
          <p:cNvSpPr>
            <a:spLocks noChangeArrowheads="1"/>
          </p:cNvSpPr>
          <p:nvPr/>
        </p:nvSpPr>
        <p:spPr bwMode="auto">
          <a:xfrm>
            <a:off x="228600" y="2895600"/>
            <a:ext cx="3505200" cy="2400300"/>
          </a:xfrm>
          <a:prstGeom prst="rect">
            <a:avLst/>
          </a:prstGeom>
          <a:noFill/>
          <a:ln w="19050">
            <a:solidFill>
              <a:schemeClr val="bg1">
                <a:lumMod val="75000"/>
              </a:schemeClr>
            </a:solidFill>
            <a:miter lim="800000"/>
            <a:headEnd type="none" w="sm" len="sm"/>
            <a:tailEnd type="none" w="sm" len="sm"/>
          </a:ln>
        </p:spPr>
        <p:txBody>
          <a:bodyPr wrap="none" anchor="ctr"/>
          <a:lstStyle/>
          <a:p>
            <a:pPr>
              <a:buNone/>
            </a:pPr>
            <a:endParaRPr lang="en-US" altLang="en-US" dirty="0">
              <a:latin typeface="Times New Roman" panose="02020603050405020304" pitchFamily="18" charset="0"/>
            </a:endParaRPr>
          </a:p>
        </p:txBody>
      </p:sp>
      <p:sp>
        <p:nvSpPr>
          <p:cNvPr id="11274" name="Rectangle 14"/>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跟踪代码</a:t>
            </a:r>
            <a:endParaRPr lang="en-US" altLang="en-US" kern="1200" dirty="0">
              <a:latin typeface="Courier New" panose="02070309020205020404" pitchFamily="49" charset="0"/>
              <a:ea typeface="宋体" panose="02010600030101010101" pitchFamily="2" charset="-122"/>
              <a:cs typeface="+mj-cs"/>
            </a:endParaRPr>
          </a:p>
        </p:txBody>
      </p:sp>
      <p:sp>
        <p:nvSpPr>
          <p:cNvPr id="12292"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en-US" altLang="en-US" b="1" kern="1200" dirty="0">
                <a:solidFill>
                  <a:schemeClr val="tx2"/>
                </a:solidFill>
                <a:latin typeface="Courier New" panose="02070309020205020404" pitchFamily="49" charset="0"/>
                <a:ea typeface="+mn-ea"/>
                <a:cs typeface="Courier New" panose="02070309020205020404" pitchFamily="49" charset="0"/>
              </a:rPr>
              <a:t>String s = "Java";</a:t>
            </a:r>
          </a:p>
          <a:p>
            <a:pPr marL="0" indent="0" eaLnBrk="1" hangingPunct="1">
              <a:buSzPct val="75000"/>
              <a:buFont typeface="Monotype Sorts" pitchFamily="2" charset="2"/>
              <a:buNone/>
            </a:pPr>
            <a:r>
              <a:rPr lang="en-US" altLang="en-US" b="1" kern="1200" dirty="0">
                <a:solidFill>
                  <a:schemeClr val="tx2"/>
                </a:solidFill>
                <a:latin typeface="Courier New" panose="02070309020205020404" pitchFamily="49" charset="0"/>
                <a:ea typeface="+mn-ea"/>
                <a:cs typeface="Courier New" panose="02070309020205020404" pitchFamily="49" charset="0"/>
              </a:rPr>
              <a:t>s = "HTML";</a:t>
            </a:r>
            <a:endParaRPr lang="en-US" altLang="en-US" b="1" kern="1200" dirty="0">
              <a:solidFill>
                <a:schemeClr val="tx2"/>
              </a:solidFill>
              <a:latin typeface="Courier New" panose="02070309020205020404" pitchFamily="49" charset="0"/>
              <a:ea typeface="Courier New" panose="02070309020205020404" pitchFamily="49" charset="0"/>
              <a:cs typeface="+mn-cs"/>
            </a:endParaRPr>
          </a:p>
        </p:txBody>
      </p:sp>
      <p:sp>
        <p:nvSpPr>
          <p:cNvPr id="1229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32</a:t>
            </a:fld>
            <a:endParaRPr lang="en-US" altLang="en-US" sz="1400" dirty="0">
              <a:ea typeface="宋体" panose="02010600030101010101" pitchFamily="2" charset="-122"/>
            </a:endParaRPr>
          </a:p>
        </p:txBody>
      </p:sp>
      <p:sp>
        <p:nvSpPr>
          <p:cNvPr id="12294" name="Rectangle 4"/>
          <p:cNvSpPr/>
          <p:nvPr/>
        </p:nvSpPr>
        <p:spPr>
          <a:xfrm>
            <a:off x="2028825" y="28003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2295" name="Rectangle 5"/>
          <p:cNvSpPr/>
          <p:nvPr/>
        </p:nvSpPr>
        <p:spPr>
          <a:xfrm>
            <a:off x="2028825" y="28003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2296" name="Rectangle 6"/>
          <p:cNvSpPr/>
          <p:nvPr/>
        </p:nvSpPr>
        <p:spPr>
          <a:xfrm>
            <a:off x="2028825" y="28003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2297" name="Rectangle 7"/>
          <p:cNvSpPr/>
          <p:nvPr/>
        </p:nvSpPr>
        <p:spPr>
          <a:xfrm>
            <a:off x="2028825" y="28003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2298" name="Rectangle 8"/>
          <p:cNvSpPr/>
          <p:nvPr/>
        </p:nvSpPr>
        <p:spPr>
          <a:xfrm>
            <a:off x="2028825" y="28003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2299" name="Rectangle 9"/>
          <p:cNvSpPr/>
          <p:nvPr/>
        </p:nvSpPr>
        <p:spPr>
          <a:xfrm>
            <a:off x="0" y="27432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2300" name="Rectangle 10"/>
          <p:cNvSpPr/>
          <p:nvPr/>
        </p:nvSpPr>
        <p:spPr>
          <a:xfrm>
            <a:off x="0" y="27432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2290" name="Object 11"/>
          <p:cNvGraphicFramePr>
            <a:graphicFrameLocks noChangeAspect="1"/>
          </p:cNvGraphicFramePr>
          <p:nvPr/>
        </p:nvGraphicFramePr>
        <p:xfrm>
          <a:off x="160338" y="2705100"/>
          <a:ext cx="8823325" cy="2339975"/>
        </p:xfrm>
        <a:graphic>
          <a:graphicData uri="http://schemas.openxmlformats.org/presentationml/2006/ole">
            <mc:AlternateContent xmlns:mc="http://schemas.openxmlformats.org/markup-compatibility/2006">
              <mc:Choice xmlns:v="urn:schemas-microsoft-com:vml" Requires="v">
                <p:oleObj r:id="rId2" imgW="5181600" imgH="1371600" progId="Word.Picture.8">
                  <p:embed/>
                </p:oleObj>
              </mc:Choice>
              <mc:Fallback>
                <p:oleObj r:id="rId2" imgW="5181600" imgH="1371600" progId="Word.Picture.8">
                  <p:embed/>
                  <p:pic>
                    <p:nvPicPr>
                      <p:cNvPr id="0" name="图片 3081"/>
                      <p:cNvPicPr/>
                      <p:nvPr/>
                    </p:nvPicPr>
                    <p:blipFill>
                      <a:blip r:embed="rId3"/>
                      <a:stretch>
                        <a:fillRect/>
                      </a:stretch>
                    </p:blipFill>
                    <p:spPr>
                      <a:xfrm>
                        <a:off x="160338" y="2705100"/>
                        <a:ext cx="8823325" cy="2339975"/>
                      </a:xfrm>
                      <a:prstGeom prst="rect">
                        <a:avLst/>
                      </a:prstGeom>
                      <a:noFill/>
                      <a:ln w="38100">
                        <a:noFill/>
                        <a:miter/>
                      </a:ln>
                    </p:spPr>
                  </p:pic>
                </p:oleObj>
              </mc:Fallback>
            </mc:AlternateContent>
          </a:graphicData>
        </a:graphic>
      </p:graphicFrame>
      <p:sp>
        <p:nvSpPr>
          <p:cNvPr id="12301" name="Rectangle 12"/>
          <p:cNvSpPr/>
          <p:nvPr/>
        </p:nvSpPr>
        <p:spPr>
          <a:xfrm>
            <a:off x="685800" y="1790700"/>
            <a:ext cx="3124200" cy="457200"/>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2302" name="Rectangle 13"/>
          <p:cNvSpPr>
            <a:spLocks noChangeArrowheads="1"/>
          </p:cNvSpPr>
          <p:nvPr/>
        </p:nvSpPr>
        <p:spPr bwMode="auto">
          <a:xfrm>
            <a:off x="4152900" y="2667000"/>
            <a:ext cx="4762500" cy="2476500"/>
          </a:xfrm>
          <a:prstGeom prst="rect">
            <a:avLst/>
          </a:prstGeom>
          <a:noFill/>
          <a:ln w="19050">
            <a:solidFill>
              <a:schemeClr val="bg1">
                <a:lumMod val="75000"/>
              </a:schemeClr>
            </a:solidFill>
            <a:miter lim="800000"/>
            <a:headEnd type="none" w="sm" len="sm"/>
            <a:tailEnd type="none" w="sm" len="sm"/>
          </a:ln>
        </p:spPr>
        <p:txBody>
          <a:bodyPr wrap="none" anchor="ctr"/>
          <a:lstStyle/>
          <a:p>
            <a:pPr>
              <a:buNone/>
            </a:pPr>
            <a:endParaRPr lang="en-US" altLang="en-US" dirty="0">
              <a:latin typeface="Times New Roman" panose="02020603050405020304" pitchFamily="18" charset="0"/>
            </a:endParaRPr>
          </a:p>
        </p:txBody>
      </p:sp>
      <p:sp>
        <p:nvSpPr>
          <p:cNvPr id="12303" name="Rectangle 14"/>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p>
        </p:txBody>
      </p:sp>
      <p:sp>
        <p:nvSpPr>
          <p:cNvPr id="12304" name="TextBox 15"/>
          <p:cNvSpPr txBox="1"/>
          <p:nvPr/>
        </p:nvSpPr>
        <p:spPr>
          <a:xfrm>
            <a:off x="609600" y="5448300"/>
            <a:ext cx="8077200" cy="830263"/>
          </a:xfrm>
          <a:prstGeom prst="rect">
            <a:avLst/>
          </a:prstGeom>
          <a:noFill/>
          <a:ln w="9525">
            <a:noFill/>
          </a:ln>
        </p:spPr>
        <p:txBody>
          <a:bodyPr anchor="ctr" anchorCtr="1">
            <a:spAutoFit/>
          </a:bodyPr>
          <a:lstStyle/>
          <a:p>
            <a:pPr>
              <a:buNone/>
            </a:pPr>
            <a:r>
              <a:rPr lang="zh-CN" altLang="en-US" dirty="0">
                <a:latin typeface="Times New Roman" panose="02020603050405020304" pitchFamily="18" charset="0"/>
                <a:ea typeface="宋体" panose="02010600030101010101" pitchFamily="2" charset="-122"/>
              </a:rPr>
              <a:t>重新赋值之后，</a:t>
            </a:r>
            <a:r>
              <a:rPr lang="en-US" altLang="zh-CN" dirty="0">
                <a:latin typeface="Times New Roman" panose="02020603050405020304" pitchFamily="18" charset="0"/>
                <a:ea typeface="宋体" panose="02010600030101010101" pitchFamily="2" charset="-122"/>
              </a:rPr>
              <a:t>(2</a:t>
            </a:r>
            <a:r>
              <a:rPr lang="zh-CN" altLang="en-US" dirty="0">
                <a:latin typeface="Times New Roman" panose="02020603050405020304" pitchFamily="18" charset="0"/>
                <a:ea typeface="宋体" panose="02010600030101010101" pitchFamily="2" charset="-122"/>
              </a:rPr>
              <a:t>个</a:t>
            </a:r>
            <a:r>
              <a:rPr lang="en-US" altLang="zh-CN" dirty="0">
                <a:latin typeface="Times New Roman" panose="02020603050405020304" pitchFamily="18" charset="0"/>
                <a:ea typeface="宋体" panose="02010600030101010101" pitchFamily="2" charset="-122"/>
              </a:rPr>
              <a:t>)</a:t>
            </a:r>
            <a:r>
              <a:rPr lang="zh-CN" altLang="en-US" dirty="0">
                <a:latin typeface="Times New Roman" panose="02020603050405020304" pitchFamily="18" charset="0"/>
                <a:ea typeface="宋体" panose="02010600030101010101" pitchFamily="2" charset="-122"/>
              </a:rPr>
              <a:t>字符串对象的内容并未变化。</a:t>
            </a:r>
            <a:endParaRPr lang="en-US" altLang="zh-CN" dirty="0">
              <a:latin typeface="Times New Roman" panose="02020603050405020304" pitchFamily="18" charset="0"/>
              <a:ea typeface="宋体" panose="02010600030101010101" pitchFamily="2" charset="-122"/>
            </a:endParaRPr>
          </a:p>
          <a:p>
            <a:pPr>
              <a:buNone/>
            </a:pPr>
            <a:r>
              <a:rPr lang="zh-CN" altLang="en-US" dirty="0">
                <a:latin typeface="Times New Roman" panose="02020603050405020304" pitchFamily="18" charset="0"/>
                <a:ea typeface="宋体" panose="02010600030101010101" pitchFamily="2" charset="-122"/>
              </a:rPr>
              <a:t>变化了的只有字符串引用变量</a:t>
            </a:r>
            <a:r>
              <a:rPr lang="en-US" altLang="zh-CN" b="1" dirty="0">
                <a:latin typeface="Courier New" panose="02070309020205020404" pitchFamily="49" charset="0"/>
                <a:ea typeface="宋体" panose="02010600030101010101" pitchFamily="2" charset="-122"/>
              </a:rPr>
              <a:t>s</a:t>
            </a:r>
            <a:r>
              <a:rPr lang="zh-CN" altLang="en-US" dirty="0">
                <a:latin typeface="Times New Roman" panose="02020603050405020304" pitchFamily="18" charset="0"/>
                <a:ea typeface="宋体" panose="02010600030101010101" pitchFamily="2" charset="-122"/>
              </a:rPr>
              <a:t>的值。</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p:nvPr>
        </p:nvSpPr>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限定</a:t>
            </a:r>
            <a:r>
              <a:rPr lang="zh-CN" altLang="en-US" kern="1200" dirty="0">
                <a:latin typeface="Courier New" panose="02070309020205020404" pitchFamily="49" charset="0"/>
                <a:ea typeface="宋体" panose="02010600030101010101" pitchFamily="2" charset="-122"/>
                <a:cs typeface="+mj-cs"/>
              </a:rPr>
              <a:t>字符串</a:t>
            </a:r>
            <a:endParaRPr lang="en-US" altLang="en-US" kern="1200" dirty="0">
              <a:latin typeface="Courier New" panose="02070309020205020404" pitchFamily="49" charset="0"/>
              <a:ea typeface="宋体" panose="02010600030101010101" pitchFamily="2" charset="-122"/>
              <a:cs typeface="+mj-cs"/>
            </a:endParaRPr>
          </a:p>
        </p:txBody>
      </p:sp>
      <p:sp>
        <p:nvSpPr>
          <p:cNvPr id="55299" name="Rectangle 3"/>
          <p:cNvSpPr>
            <a:spLocks noGrp="1"/>
          </p:cNvSpPr>
          <p:nvPr>
            <p:ph idx="1"/>
          </p:nvPr>
        </p:nvSpPr>
        <p:spPr/>
        <p:txBody>
          <a:bodyPr vert="horz" wrap="square" lIns="92075" tIns="46038" rIns="92075" bIns="46038" anchor="t" anchorCtr="0"/>
          <a:lstStyle/>
          <a:p>
            <a:pPr marL="0" indent="0" eaLnBrk="1" hangingPunct="1">
              <a:lnSpc>
                <a:spcPct val="150000"/>
              </a:lnSpc>
              <a:buSzPct val="75000"/>
              <a:buFont typeface="Monotype Sorts" pitchFamily="2" charset="2"/>
              <a:buNone/>
            </a:pPr>
            <a:r>
              <a:rPr lang="en-US" altLang="zh-CN" sz="2800" kern="1200" dirty="0">
                <a:latin typeface="+mn-lt"/>
                <a:ea typeface="宋体" panose="02010600030101010101" pitchFamily="2" charset="-122"/>
                <a:cs typeface="+mn-cs"/>
              </a:rPr>
              <a:t>        因为</a:t>
            </a:r>
            <a:r>
              <a:rPr lang="zh-CN" altLang="en-US" sz="2800" kern="1200" dirty="0">
                <a:latin typeface="+mn-lt"/>
                <a:ea typeface="宋体" panose="02010600030101010101" pitchFamily="2" charset="-122"/>
                <a:cs typeface="+mn-cs"/>
              </a:rPr>
              <a:t>字符串是不可变的，但同时又会频繁地使用，所以</a:t>
            </a:r>
            <a:r>
              <a:rPr lang="en-US" altLang="zh-CN" sz="2800" kern="1200" dirty="0">
                <a:latin typeface="+mn-lt"/>
                <a:ea typeface="宋体" panose="02010600030101010101" pitchFamily="2" charset="-122"/>
                <a:cs typeface="+mn-cs"/>
              </a:rPr>
              <a:t>Java</a:t>
            </a:r>
            <a:r>
              <a:rPr lang="zh-CN" altLang="en-US" sz="2800" kern="1200" dirty="0">
                <a:latin typeface="+mn-lt"/>
                <a:ea typeface="宋体" panose="02010600030101010101" pitchFamily="2" charset="-122"/>
                <a:cs typeface="+mn-cs"/>
              </a:rPr>
              <a:t>虚拟机为了提高效率并节约内存，对</a:t>
            </a:r>
            <a:r>
              <a:rPr lang="zh-CN" altLang="en-US" sz="2800" u="sng" kern="1200" dirty="0">
                <a:highlight>
                  <a:srgbClr val="FFFF00"/>
                </a:highlight>
                <a:latin typeface="+mn-lt"/>
                <a:ea typeface="宋体" panose="02010600030101010101" pitchFamily="2" charset="-122"/>
                <a:cs typeface="+mn-cs"/>
              </a:rPr>
              <a:t>具有相同字符序列</a:t>
            </a:r>
            <a:r>
              <a:rPr lang="zh-CN" altLang="en-US" sz="2800" u="sng" kern="1200" dirty="0">
                <a:latin typeface="+mn-lt"/>
                <a:ea typeface="宋体" panose="02010600030101010101" pitchFamily="2" charset="-122"/>
                <a:cs typeface="+mn-cs"/>
              </a:rPr>
              <a:t>的字符串直接量</a:t>
            </a:r>
            <a:r>
              <a:rPr lang="zh-CN" altLang="en-US" sz="2800" kern="1200" dirty="0">
                <a:latin typeface="+mn-lt"/>
                <a:ea typeface="宋体" panose="02010600030101010101" pitchFamily="2" charset="-122"/>
                <a:cs typeface="+mn-cs"/>
              </a:rPr>
              <a:t>使用同一个实例。这样的实例称为</a:t>
            </a:r>
            <a:r>
              <a:rPr lang="zh-CN" altLang="en-US" sz="2800" kern="1200" dirty="0">
                <a:solidFill>
                  <a:srgbClr val="C00000"/>
                </a:solidFill>
                <a:latin typeface="华文楷体" panose="02010600040101010101" pitchFamily="2" charset="-122"/>
                <a:ea typeface="华文楷体" panose="02010600040101010101" pitchFamily="2" charset="-122"/>
                <a:cs typeface="+mn-cs"/>
              </a:rPr>
              <a:t>限定的</a:t>
            </a:r>
            <a:r>
              <a:rPr lang="en-US" altLang="zh-CN" sz="2800" kern="1200" dirty="0">
                <a:latin typeface="+mn-lt"/>
                <a:ea typeface="宋体" panose="02010600030101010101" pitchFamily="2" charset="-122"/>
                <a:cs typeface="+mn-cs"/>
              </a:rPr>
              <a:t>(</a:t>
            </a:r>
            <a:r>
              <a:rPr lang="en-US" altLang="zh-CN" sz="2800" i="1" kern="1200" dirty="0">
                <a:latin typeface="+mn-lt"/>
                <a:ea typeface="宋体" panose="02010600030101010101" pitchFamily="2" charset="-122"/>
                <a:cs typeface="+mn-cs"/>
              </a:rPr>
              <a:t>interned</a:t>
            </a:r>
            <a:r>
              <a:rPr lang="en-US" altLang="zh-CN" sz="2800" kern="1200" dirty="0">
                <a:latin typeface="+mn-lt"/>
                <a:ea typeface="宋体" panose="02010600030101010101" pitchFamily="2" charset="-122"/>
                <a:cs typeface="+mn-cs"/>
              </a:rPr>
              <a:t>)</a:t>
            </a:r>
            <a:r>
              <a:rPr lang="zh-CN" altLang="en-US" sz="2800" kern="1200" dirty="0">
                <a:latin typeface="华文楷体" panose="02010600040101010101" pitchFamily="2" charset="-122"/>
                <a:ea typeface="华文楷体" panose="02010600040101010101" pitchFamily="2" charset="-122"/>
                <a:cs typeface="+mn-cs"/>
              </a:rPr>
              <a:t>字符串</a:t>
            </a:r>
            <a:r>
              <a:rPr lang="zh-CN" altLang="en-US" sz="2800" kern="1200" dirty="0">
                <a:latin typeface="+mn-lt"/>
                <a:ea typeface="宋体" panose="02010600030101010101" pitchFamily="2" charset="-122"/>
                <a:cs typeface="+mn-cs"/>
              </a:rPr>
              <a:t>。</a:t>
            </a:r>
            <a:endParaRPr lang="en-US" altLang="zh-CN" sz="2800" kern="1200" dirty="0">
              <a:latin typeface="+mn-lt"/>
              <a:ea typeface="宋体" panose="02010600030101010101" pitchFamily="2" charset="-122"/>
              <a:cs typeface="+mn-cs"/>
            </a:endParaRPr>
          </a:p>
          <a:p>
            <a:pPr marL="0" indent="0" eaLnBrk="1" hangingPunct="1">
              <a:buSzPct val="75000"/>
              <a:buFont typeface="Monotype Sorts" pitchFamily="2" charset="2"/>
              <a:buNone/>
            </a:pPr>
            <a:endParaRPr lang="en-US" altLang="zh-CN" sz="2000" kern="1200" dirty="0">
              <a:latin typeface="+mn-lt"/>
              <a:ea typeface="宋体" panose="02010600030101010101" pitchFamily="2" charset="-122"/>
              <a:cs typeface="+mn-cs"/>
            </a:endParaRPr>
          </a:p>
          <a:p>
            <a:pPr marL="0" indent="0" eaLnBrk="1" hangingPunct="1">
              <a:buSzPct val="75000"/>
              <a:buFont typeface="Monotype Sorts" pitchFamily="2" charset="2"/>
              <a:buNone/>
            </a:pPr>
            <a:r>
              <a:rPr lang="en-US" altLang="zh-CN" sz="2000" kern="1200" dirty="0">
                <a:latin typeface="+mn-lt"/>
                <a:ea typeface="宋体" panose="02010600030101010101" pitchFamily="2" charset="-122"/>
                <a:cs typeface="+mn-cs"/>
              </a:rPr>
              <a:t>	</a:t>
            </a:r>
            <a:r>
              <a:rPr lang="zh-CN" altLang="en-US" sz="2000" kern="1200" dirty="0">
                <a:latin typeface="+mn-lt"/>
                <a:ea typeface="宋体" panose="02010600030101010101" pitchFamily="2" charset="-122"/>
                <a:cs typeface="+mn-cs"/>
              </a:rPr>
              <a:t>例如：</a:t>
            </a:r>
          </a:p>
          <a:p>
            <a:pPr marL="914400" lvl="2" indent="457200" eaLnBrk="1" hangingPunct="1">
              <a:buSzPct val="75000"/>
              <a:buFont typeface="Monotype Sorts" pitchFamily="2" charset="2"/>
              <a:buNone/>
            </a:pPr>
            <a:r>
              <a:rPr lang="en-US" altLang="en-US" sz="2000" b="1" kern="1200" dirty="0">
                <a:latin typeface="Courier New" panose="02070309020205020404" pitchFamily="49" charset="0"/>
                <a:ea typeface="宋体" panose="02010600030101010101" pitchFamily="2" charset="-122"/>
                <a:cs typeface="+mn-cs"/>
              </a:rPr>
              <a:t>String s1 = “Welcome to java”;</a:t>
            </a:r>
          </a:p>
          <a:p>
            <a:pPr marL="914400" lvl="2" indent="457200" eaLnBrk="1" hangingPunct="1">
              <a:buSzPct val="75000"/>
              <a:buFont typeface="Monotype Sorts" pitchFamily="2" charset="2"/>
              <a:buNone/>
            </a:pPr>
            <a:r>
              <a:rPr lang="en-US" altLang="en-US" sz="2000" b="1" dirty="0">
                <a:latin typeface="Courier New" panose="02070309020205020404" pitchFamily="49" charset="0"/>
                <a:ea typeface="宋体" panose="02010600030101010101" pitchFamily="2" charset="-122"/>
                <a:sym typeface="+mn-ea"/>
              </a:rPr>
              <a:t>String s3 = “Welcome to java”;</a:t>
            </a:r>
            <a:r>
              <a:rPr lang="en-US" altLang="en-US" sz="2000" b="1" kern="1200" dirty="0">
                <a:latin typeface="Courier New" panose="02070309020205020404" pitchFamily="49" charset="0"/>
                <a:ea typeface="宋体" panose="02010600030101010101" pitchFamily="2" charset="-122"/>
                <a:cs typeface="+mn-cs"/>
              </a:rPr>
              <a:t> </a:t>
            </a:r>
          </a:p>
          <a:p>
            <a:pPr marL="914400" lvl="2" indent="457200" eaLnBrk="1" hangingPunct="1">
              <a:buSzPct val="75000"/>
              <a:buFont typeface="Monotype Sorts" pitchFamily="2" charset="2"/>
              <a:buNone/>
            </a:pPr>
            <a:r>
              <a:rPr lang="en-US" altLang="en-US" sz="2000" b="1" kern="1200" dirty="0">
                <a:solidFill>
                  <a:srgbClr val="006600"/>
                </a:solidFill>
                <a:latin typeface="Courier New" panose="02070309020205020404" pitchFamily="49" charset="0"/>
                <a:ea typeface="Courier New" panose="02070309020205020404" pitchFamily="49" charset="0"/>
                <a:cs typeface="+mn-cs"/>
              </a:rPr>
              <a:t>//</a:t>
            </a:r>
            <a:r>
              <a:rPr lang="en-US" altLang="en-US" sz="2000" b="1" dirty="0">
                <a:solidFill>
                  <a:srgbClr val="006600"/>
                </a:solidFill>
                <a:latin typeface="Courier New" panose="02070309020205020404" pitchFamily="49" charset="0"/>
                <a:ea typeface="宋体" panose="02010600030101010101" pitchFamily="2" charset="-122"/>
                <a:sym typeface="+mn-ea"/>
              </a:rPr>
              <a:t>s1</a:t>
            </a:r>
            <a:r>
              <a:rPr lang="zh-CN" altLang="en-US" sz="2000" b="1" dirty="0">
                <a:solidFill>
                  <a:srgbClr val="006600"/>
                </a:solidFill>
                <a:latin typeface="Courier New" panose="02070309020205020404" pitchFamily="49" charset="0"/>
                <a:ea typeface="宋体" panose="02010600030101010101" pitchFamily="2" charset="-122"/>
                <a:sym typeface="+mn-ea"/>
              </a:rPr>
              <a:t>、</a:t>
            </a:r>
            <a:r>
              <a:rPr lang="en-US" altLang="zh-CN" sz="2000" b="1" dirty="0">
                <a:solidFill>
                  <a:srgbClr val="006600"/>
                </a:solidFill>
                <a:latin typeface="Courier New" panose="02070309020205020404" pitchFamily="49" charset="0"/>
                <a:ea typeface="宋体" panose="02010600030101010101" pitchFamily="2" charset="-122"/>
                <a:sym typeface="+mn-ea"/>
              </a:rPr>
              <a:t>S3</a:t>
            </a:r>
            <a:r>
              <a:rPr lang="zh-CN" altLang="en-US" sz="2000" b="1" dirty="0">
                <a:solidFill>
                  <a:srgbClr val="006600"/>
                </a:solidFill>
                <a:latin typeface="Courier New" panose="02070309020205020404" pitchFamily="49" charset="0"/>
                <a:ea typeface="宋体" panose="02010600030101010101" pitchFamily="2" charset="-122"/>
                <a:sym typeface="+mn-ea"/>
              </a:rPr>
              <a:t>都是限定字符串</a:t>
            </a:r>
            <a:endParaRPr lang="zh-CN" altLang="en-US" sz="2000" b="1" kern="1200" dirty="0">
              <a:solidFill>
                <a:srgbClr val="006600"/>
              </a:solidFill>
              <a:latin typeface="Courier New" panose="02070309020205020404" pitchFamily="49" charset="0"/>
              <a:ea typeface="宋体" panose="02010600030101010101" pitchFamily="2" charset="-122"/>
              <a:cs typeface="+mn-cs"/>
              <a:sym typeface="+mn-ea"/>
            </a:endParaRPr>
          </a:p>
        </p:txBody>
      </p:sp>
      <p:sp>
        <p:nvSpPr>
          <p:cNvPr id="5530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33</a:t>
            </a:fld>
            <a:endParaRPr lang="en-US" altLang="en-US" sz="1400" dirty="0">
              <a:ea typeface="宋体" panose="02010600030101010101" pitchFamily="2"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p:cNvSpPr>
          <p:nvPr>
            <p:ph type="title"/>
          </p:nvPr>
        </p:nvSpPr>
        <p:spPr/>
        <p:txBody>
          <a:bodyPr vert="horz" wrap="square" lIns="92075" tIns="46038" rIns="92075" bIns="46038" anchor="ctr" anchorCtr="0"/>
          <a:lstStyle/>
          <a:p>
            <a:pPr eaLnBrk="1" hangingPunct="1">
              <a:buNone/>
            </a:pPr>
            <a:r>
              <a:rPr lang="en-US" altLang="zh-CN" kern="1200" dirty="0">
                <a:latin typeface="Courier New" panose="02070309020205020404" pitchFamily="49" charset="0"/>
                <a:ea typeface="宋体" panose="02010600030101010101" pitchFamily="2" charset="-122"/>
                <a:cs typeface="+mj-cs"/>
              </a:rPr>
              <a:t>限定</a:t>
            </a:r>
            <a:r>
              <a:rPr lang="zh-CN" altLang="en-US" kern="1200" dirty="0">
                <a:latin typeface="Courier New" panose="02070309020205020404" pitchFamily="49" charset="0"/>
                <a:ea typeface="宋体" panose="02010600030101010101" pitchFamily="2" charset="-122"/>
                <a:cs typeface="+mj-cs"/>
              </a:rPr>
              <a:t>字符串示例</a:t>
            </a:r>
          </a:p>
        </p:txBody>
      </p:sp>
      <p:sp>
        <p:nvSpPr>
          <p:cNvPr id="36868"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endParaRPr lang="en-US" altLang="en-US" sz="1800" kern="1200" dirty="0">
              <a:latin typeface="Consolas" panose="020B0609020204030204" pitchFamily="49" charset="0"/>
              <a:ea typeface="宋体" panose="02010600030101010101" pitchFamily="2" charset="-122"/>
              <a:cs typeface="+mn-cs"/>
            </a:endParaRPr>
          </a:p>
        </p:txBody>
      </p:sp>
      <p:sp>
        <p:nvSpPr>
          <p:cNvPr id="1331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34</a:t>
            </a:fld>
            <a:endParaRPr lang="en-US" altLang="en-US" sz="1400" dirty="0">
              <a:ea typeface="宋体" panose="02010600030101010101" pitchFamily="2" charset="-122"/>
            </a:endParaRPr>
          </a:p>
        </p:txBody>
      </p:sp>
      <p:sp>
        <p:nvSpPr>
          <p:cNvPr id="13318" name="Rectangle 8"/>
          <p:cNvSpPr/>
          <p:nvPr/>
        </p:nvSpPr>
        <p:spPr>
          <a:xfrm>
            <a:off x="0" y="28194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36871" name="Rectangle 9"/>
          <p:cNvSpPr/>
          <p:nvPr/>
        </p:nvSpPr>
        <p:spPr>
          <a:xfrm>
            <a:off x="609600" y="4610100"/>
            <a:ext cx="8115300" cy="1752600"/>
          </a:xfrm>
          <a:prstGeom prst="rect">
            <a:avLst/>
          </a:prstGeom>
          <a:noFill/>
          <a:ln w="9525">
            <a:noFill/>
          </a:ln>
        </p:spPr>
        <p:txBody>
          <a:bodyPr lIns="92075" tIns="46038" rIns="92075" bIns="46038"/>
          <a:lstStyle/>
          <a:p>
            <a:pPr>
              <a:lnSpc>
                <a:spcPct val="90000"/>
              </a:lnSpc>
              <a:spcBef>
                <a:spcPct val="20000"/>
              </a:spcBef>
              <a:buClr>
                <a:schemeClr val="tx2"/>
              </a:buClr>
              <a:buSzPct val="75000"/>
              <a:buNone/>
            </a:pPr>
            <a:r>
              <a:rPr lang="zh-CN" altLang="en-US" dirty="0">
                <a:latin typeface="Times New Roman" panose="02020603050405020304" pitchFamily="18" charset="0"/>
                <a:ea typeface="宋体" panose="02010600030101010101" pitchFamily="2" charset="-122"/>
              </a:rPr>
              <a:t>原因：</a:t>
            </a:r>
            <a:endParaRPr lang="en-US" altLang="zh-CN" dirty="0">
              <a:latin typeface="Times New Roman" panose="02020603050405020304" pitchFamily="18" charset="0"/>
              <a:ea typeface="宋体" panose="02010600030101010101" pitchFamily="2" charset="-122"/>
            </a:endParaRPr>
          </a:p>
          <a:p>
            <a:pPr lvl="1">
              <a:lnSpc>
                <a:spcPct val="90000"/>
              </a:lnSpc>
              <a:spcBef>
                <a:spcPct val="20000"/>
              </a:spcBef>
              <a:buClr>
                <a:schemeClr val="tx2"/>
              </a:buClr>
              <a:buSzPct val="75000"/>
              <a:buFont typeface="Wingdings" panose="05000000000000000000" pitchFamily="2" charset="2"/>
              <a:buChar char="Ø"/>
            </a:pPr>
            <a:r>
              <a:rPr lang="en-US" altLang="zh-CN" dirty="0">
                <a:latin typeface="Times New Roman" panose="02020603050405020304" pitchFamily="18" charset="0"/>
                <a:ea typeface="宋体" panose="02010600030101010101" pitchFamily="2" charset="-122"/>
              </a:rPr>
              <a:t>如果</a:t>
            </a:r>
            <a:r>
              <a:rPr lang="zh-CN" altLang="en-US" dirty="0">
                <a:latin typeface="Times New Roman" panose="02020603050405020304" pitchFamily="18" charset="0"/>
                <a:ea typeface="宋体" panose="02010600030101010101" pitchFamily="2" charset="-122"/>
              </a:rPr>
              <a:t>用</a:t>
            </a:r>
            <a:r>
              <a:rPr lang="en-US" altLang="zh-CN" b="1" dirty="0">
                <a:latin typeface="Courier New" panose="02070309020205020404" pitchFamily="49" charset="0"/>
                <a:ea typeface="宋体" panose="02010600030101010101" pitchFamily="2" charset="-122"/>
              </a:rPr>
              <a:t>new</a:t>
            </a:r>
            <a:r>
              <a:rPr lang="zh-CN" altLang="en-US" dirty="0">
                <a:latin typeface="Times New Roman" panose="02020603050405020304" pitchFamily="18" charset="0"/>
                <a:ea typeface="宋体" panose="02010600030101010101" pitchFamily="2" charset="-122"/>
              </a:rPr>
              <a:t>操作符，则会创建</a:t>
            </a:r>
            <a:r>
              <a:rPr lang="en-US" altLang="zh-CN" dirty="0">
                <a:latin typeface="Times New Roman" panose="02020603050405020304" pitchFamily="18" charset="0"/>
                <a:ea typeface="宋体" panose="02010600030101010101" pitchFamily="2" charset="-122"/>
              </a:rPr>
              <a:t>(</a:t>
            </a:r>
            <a:r>
              <a:rPr lang="zh-CN" altLang="en-US" dirty="0">
                <a:latin typeface="Times New Roman" panose="02020603050405020304" pitchFamily="18" charset="0"/>
                <a:ea typeface="宋体" panose="02010600030101010101" pitchFamily="2" charset="-122"/>
              </a:rPr>
              <a:t>新建</a:t>
            </a:r>
            <a:r>
              <a:rPr lang="en-US" altLang="zh-CN" dirty="0">
                <a:latin typeface="Times New Roman" panose="02020603050405020304" pitchFamily="18" charset="0"/>
                <a:ea typeface="宋体" panose="02010600030101010101" pitchFamily="2" charset="-122"/>
              </a:rPr>
              <a:t>)</a:t>
            </a:r>
            <a:r>
              <a:rPr lang="zh-CN" altLang="en-US" dirty="0">
                <a:latin typeface="Times New Roman" panose="02020603050405020304" pitchFamily="18" charset="0"/>
                <a:ea typeface="宋体" panose="02010600030101010101" pitchFamily="2" charset="-122"/>
              </a:rPr>
              <a:t>一个新对象。</a:t>
            </a:r>
            <a:endParaRPr lang="en-US" altLang="en-US" dirty="0">
              <a:latin typeface="Times New Roman" panose="02020603050405020304" pitchFamily="18" charset="0"/>
              <a:ea typeface="宋体" panose="02010600030101010101" pitchFamily="2" charset="-122"/>
            </a:endParaRPr>
          </a:p>
          <a:p>
            <a:pPr lvl="1">
              <a:lnSpc>
                <a:spcPct val="90000"/>
              </a:lnSpc>
              <a:spcBef>
                <a:spcPct val="20000"/>
              </a:spcBef>
              <a:buClr>
                <a:schemeClr val="tx2"/>
              </a:buClr>
              <a:buSzPct val="75000"/>
              <a:buFont typeface="Wingdings" panose="05000000000000000000" pitchFamily="2" charset="2"/>
              <a:buChar char="Ø"/>
            </a:pPr>
            <a:r>
              <a:rPr lang="zh-CN" altLang="en-US" dirty="0">
                <a:latin typeface="Times New Roman" panose="02020603050405020304" pitchFamily="18" charset="0"/>
                <a:ea typeface="宋体" panose="02010600030101010101" pitchFamily="2" charset="-122"/>
              </a:rPr>
              <a:t>使用限定的字符串初始化方式，如果字符串已经被创建，则不会再次创建新对象。</a:t>
            </a:r>
            <a:endParaRPr lang="en-US" altLang="en-US" dirty="0">
              <a:latin typeface="Times New Roman" panose="02020603050405020304" pitchFamily="18" charset="0"/>
              <a:ea typeface="宋体" panose="02010600030101010101" pitchFamily="2" charset="-122"/>
            </a:endParaRPr>
          </a:p>
        </p:txBody>
      </p:sp>
      <p:sp>
        <p:nvSpPr>
          <p:cNvPr id="13320" name="Rectangle 11"/>
          <p:cNvSpPr/>
          <p:nvPr/>
        </p:nvSpPr>
        <p:spPr>
          <a:xfrm>
            <a:off x="0" y="28194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3321" name="Rectangle 13"/>
          <p:cNvSpPr/>
          <p:nvPr/>
        </p:nvSpPr>
        <p:spPr>
          <a:xfrm>
            <a:off x="0" y="28194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3322" name="Rectangle 15"/>
          <p:cNvSpPr/>
          <p:nvPr/>
        </p:nvSpPr>
        <p:spPr>
          <a:xfrm>
            <a:off x="0" y="27432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3323" name="Rectangle 17"/>
          <p:cNvSpPr/>
          <p:nvPr/>
        </p:nvSpPr>
        <p:spPr>
          <a:xfrm>
            <a:off x="0" y="27432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3324" name="Rectangle 19"/>
          <p:cNvSpPr/>
          <p:nvPr/>
        </p:nvSpPr>
        <p:spPr>
          <a:xfrm>
            <a:off x="0" y="28194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3314" name="Object 18"/>
          <p:cNvGraphicFramePr>
            <a:graphicFrameLocks noChangeAspect="1"/>
          </p:cNvGraphicFramePr>
          <p:nvPr/>
        </p:nvGraphicFramePr>
        <p:xfrm>
          <a:off x="685800" y="1143000"/>
          <a:ext cx="7734935" cy="1962150"/>
        </p:xfrm>
        <a:graphic>
          <a:graphicData uri="http://schemas.openxmlformats.org/presentationml/2006/ole">
            <mc:AlternateContent xmlns:mc="http://schemas.openxmlformats.org/markup-compatibility/2006">
              <mc:Choice xmlns:v="urn:schemas-microsoft-com:vml" Requires="v">
                <p:oleObj r:id="rId2" imgW="4577715" imgH="1159510" progId="Word.Picture.8">
                  <p:embed/>
                </p:oleObj>
              </mc:Choice>
              <mc:Fallback>
                <p:oleObj r:id="rId2" imgW="4577715" imgH="1159510" progId="Word.Picture.8">
                  <p:embed/>
                  <p:pic>
                    <p:nvPicPr>
                      <p:cNvPr id="0" name="图片 3085"/>
                      <p:cNvPicPr/>
                      <p:nvPr/>
                    </p:nvPicPr>
                    <p:blipFill>
                      <a:blip r:embed="rId3"/>
                      <a:stretch>
                        <a:fillRect/>
                      </a:stretch>
                    </p:blipFill>
                    <p:spPr>
                      <a:xfrm>
                        <a:off x="685800" y="1143000"/>
                        <a:ext cx="7734935" cy="1962150"/>
                      </a:xfrm>
                      <a:prstGeom prst="rect">
                        <a:avLst/>
                      </a:prstGeom>
                      <a:noFill/>
                      <a:ln w="38100">
                        <a:noFill/>
                        <a:miter/>
                      </a:ln>
                    </p:spPr>
                  </p:pic>
                </p:oleObj>
              </mc:Fallback>
            </mc:AlternateContent>
          </a:graphicData>
        </a:graphic>
      </p:graphicFrame>
      <p:sp>
        <p:nvSpPr>
          <p:cNvPr id="13" name="TextBox 12"/>
          <p:cNvSpPr txBox="1"/>
          <p:nvPr/>
        </p:nvSpPr>
        <p:spPr>
          <a:xfrm>
            <a:off x="4114800" y="3352800"/>
            <a:ext cx="3352800" cy="1016000"/>
          </a:xfrm>
          <a:prstGeom prst="rect">
            <a:avLst/>
          </a:prstGeom>
          <a:noFill/>
          <a:ln w="9525">
            <a:noFill/>
          </a:ln>
        </p:spPr>
        <p:txBody>
          <a:bodyPr>
            <a:spAutoFit/>
          </a:bodyPr>
          <a:lstStyle/>
          <a:p>
            <a:pPr>
              <a:buFont typeface="Monotype Sorts" pitchFamily="2" charset="2"/>
              <a:buNone/>
            </a:pPr>
            <a:r>
              <a:rPr lang="zh-CN" altLang="en-US" sz="2000" dirty="0">
                <a:latin typeface="Courier New" panose="02070309020205020404" pitchFamily="49" charset="0"/>
                <a:ea typeface="宋体" panose="02010600030101010101" pitchFamily="2" charset="-122"/>
              </a:rPr>
              <a:t>显示结果：</a:t>
            </a:r>
            <a:endParaRPr lang="en-US" altLang="zh-CN" sz="2000" dirty="0">
              <a:latin typeface="Courier New" panose="02070309020205020404" pitchFamily="49" charset="0"/>
              <a:ea typeface="宋体" panose="02010600030101010101" pitchFamily="2" charset="-122"/>
            </a:endParaRPr>
          </a:p>
          <a:p>
            <a:pPr lvl="1">
              <a:buFont typeface="Monotype Sorts" pitchFamily="2" charset="2"/>
              <a:buNone/>
            </a:pPr>
            <a:r>
              <a:rPr lang="en-US" altLang="en-US" sz="2000" b="1" dirty="0">
                <a:solidFill>
                  <a:srgbClr val="0070C0"/>
                </a:solidFill>
                <a:latin typeface="Courier New" panose="02070309020205020404" pitchFamily="49" charset="0"/>
                <a:ea typeface="宋体" panose="02010600030101010101" pitchFamily="2" charset="-122"/>
              </a:rPr>
              <a:t>s1 == s2 is</a:t>
            </a:r>
            <a:r>
              <a:rPr lang="en-US" altLang="en-US" sz="2000" b="1" dirty="0">
                <a:latin typeface="Courier New" panose="02070309020205020404" pitchFamily="49" charset="0"/>
                <a:ea typeface="宋体" panose="02010600030101010101" pitchFamily="2" charset="-122"/>
              </a:rPr>
              <a:t> </a:t>
            </a:r>
            <a:r>
              <a:rPr lang="en-US" altLang="en-US" sz="2000" b="1" dirty="0">
                <a:solidFill>
                  <a:srgbClr val="FF0000"/>
                </a:solidFill>
                <a:latin typeface="Courier New" panose="02070309020205020404" pitchFamily="49" charset="0"/>
                <a:ea typeface="宋体" panose="02010600030101010101" pitchFamily="2" charset="-122"/>
              </a:rPr>
              <a:t>false</a:t>
            </a:r>
          </a:p>
          <a:p>
            <a:pPr lvl="1">
              <a:buFont typeface="Monotype Sorts" pitchFamily="2" charset="2"/>
              <a:buNone/>
            </a:pPr>
            <a:r>
              <a:rPr lang="en-US" altLang="en-US" sz="2000" b="1" dirty="0">
                <a:solidFill>
                  <a:srgbClr val="0070C0"/>
                </a:solidFill>
                <a:latin typeface="Courier New" panose="02070309020205020404" pitchFamily="49" charset="0"/>
                <a:ea typeface="宋体" panose="02010600030101010101" pitchFamily="2" charset="-122"/>
              </a:rPr>
              <a:t>s1 == s3 is</a:t>
            </a:r>
            <a:r>
              <a:rPr lang="en-US" altLang="en-US" sz="2000" b="1" dirty="0">
                <a:latin typeface="Courier New" panose="02070309020205020404" pitchFamily="49" charset="0"/>
                <a:ea typeface="宋体" panose="02010600030101010101" pitchFamily="2" charset="-122"/>
              </a:rPr>
              <a:t> </a:t>
            </a:r>
            <a:r>
              <a:rPr lang="en-US" altLang="en-US" sz="2000" b="1" dirty="0">
                <a:solidFill>
                  <a:srgbClr val="C00000"/>
                </a:solidFill>
                <a:latin typeface="Courier New" panose="02070309020205020404" pitchFamily="49" charset="0"/>
                <a:ea typeface="宋体" panose="02010600030101010101" pitchFamily="2" charset="-122"/>
              </a:rPr>
              <a:t>true</a:t>
            </a:r>
            <a:endParaRPr lang="zh-CN" altLang="en-US" sz="2000" b="1" dirty="0">
              <a:solidFill>
                <a:srgbClr val="C00000"/>
              </a:solidFill>
              <a:latin typeface="Courier New" panose="02070309020205020404" pitchFamily="49"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36868">
                                            <p:txEl>
                                              <p:pRg st="0" end="0"/>
                                            </p:txEl>
                                          </p:spTgt>
                                        </p:tgtEl>
                                        <p:attrNameLst>
                                          <p:attrName>style.visibility</p:attrName>
                                        </p:attrNameLst>
                                      </p:cBhvr>
                                      <p:to>
                                        <p:strVal val="visible"/>
                                      </p:to>
                                    </p:set>
                                    <p:animEffect transition="in" filter="blinds(horizontal)">
                                      <p:cBhvr>
                                        <p:cTn id="12" dur="500"/>
                                        <p:tgtEl>
                                          <p:spTgt spid="3686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6871"/>
                                        </p:tgtEl>
                                        <p:attrNameLst>
                                          <p:attrName>style.visibility</p:attrName>
                                        </p:attrNameLst>
                                      </p:cBhvr>
                                      <p:to>
                                        <p:strVal val="visible"/>
                                      </p:to>
                                    </p:set>
                                    <p:animEffect transition="in" filter="blinds(horizontal)">
                                      <p:cBhvr>
                                        <p:cTn id="17" dur="500"/>
                                        <p:tgtEl>
                                          <p:spTgt spid="368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build="p"/>
      <p:bldP spid="36871" grpId="0"/>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9"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代码跟踪</a:t>
            </a:r>
          </a:p>
        </p:txBody>
      </p:sp>
      <p:sp>
        <p:nvSpPr>
          <p:cNvPr id="1434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35</a:t>
            </a:fld>
            <a:endParaRPr lang="en-US" altLang="en-US" sz="1400" dirty="0">
              <a:ea typeface="宋体" panose="02010600030101010101" pitchFamily="2" charset="-122"/>
            </a:endParaRPr>
          </a:p>
        </p:txBody>
      </p:sp>
      <p:sp>
        <p:nvSpPr>
          <p:cNvPr id="14341" name="Rectangle 5"/>
          <p:cNvSpPr/>
          <p:nvPr/>
        </p:nvSpPr>
        <p:spPr>
          <a:xfrm>
            <a:off x="0" y="28194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4342" name="Rectangle 7"/>
          <p:cNvSpPr/>
          <p:nvPr/>
        </p:nvSpPr>
        <p:spPr>
          <a:xfrm>
            <a:off x="0" y="28194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4343" name="Rectangle 8"/>
          <p:cNvSpPr/>
          <p:nvPr/>
        </p:nvSpPr>
        <p:spPr>
          <a:xfrm>
            <a:off x="0" y="28194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4338" name="Object 9"/>
          <p:cNvGraphicFramePr>
            <a:graphicFrameLocks noChangeAspect="1"/>
          </p:cNvGraphicFramePr>
          <p:nvPr/>
        </p:nvGraphicFramePr>
        <p:xfrm>
          <a:off x="152400" y="1295400"/>
          <a:ext cx="8823325" cy="2417763"/>
        </p:xfrm>
        <a:graphic>
          <a:graphicData uri="http://schemas.openxmlformats.org/presentationml/2006/ole">
            <mc:AlternateContent xmlns:mc="http://schemas.openxmlformats.org/markup-compatibility/2006">
              <mc:Choice xmlns:v="urn:schemas-microsoft-com:vml" Requires="v">
                <p:oleObj r:id="rId2" imgW="4460875" imgH="1219200" progId="Word.Picture.8">
                  <p:embed/>
                </p:oleObj>
              </mc:Choice>
              <mc:Fallback>
                <p:oleObj r:id="rId2" imgW="4460875" imgH="1219200" progId="Word.Picture.8">
                  <p:embed/>
                  <p:pic>
                    <p:nvPicPr>
                      <p:cNvPr id="0" name="图片 3086"/>
                      <p:cNvPicPr/>
                      <p:nvPr/>
                    </p:nvPicPr>
                    <p:blipFill>
                      <a:blip r:embed="rId3"/>
                      <a:stretch>
                        <a:fillRect/>
                      </a:stretch>
                    </p:blipFill>
                    <p:spPr>
                      <a:xfrm>
                        <a:off x="152400" y="1295400"/>
                        <a:ext cx="8823325" cy="2417763"/>
                      </a:xfrm>
                      <a:prstGeom prst="rect">
                        <a:avLst/>
                      </a:prstGeom>
                      <a:noFill/>
                      <a:ln w="38100">
                        <a:noFill/>
                        <a:miter/>
                      </a:ln>
                    </p:spPr>
                  </p:pic>
                </p:oleObj>
              </mc:Fallback>
            </mc:AlternateContent>
          </a:graphicData>
        </a:graphic>
      </p:graphicFrame>
      <p:sp>
        <p:nvSpPr>
          <p:cNvPr id="14344" name="Rectangle 11"/>
          <p:cNvSpPr/>
          <p:nvPr/>
        </p:nvSpPr>
        <p:spPr>
          <a:xfrm>
            <a:off x="228600" y="1371600"/>
            <a:ext cx="5105400" cy="2952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4345" name="Rectangle 12"/>
          <p:cNvSpPr/>
          <p:nvPr/>
        </p:nvSpPr>
        <p:spPr>
          <a:xfrm>
            <a:off x="5791200" y="1295400"/>
            <a:ext cx="3048000" cy="1143000"/>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4346" name="Rectangle 13"/>
          <p:cNvSpPr/>
          <p:nvPr/>
        </p:nvSpPr>
        <p:spPr>
          <a:xfrm>
            <a:off x="0" y="0"/>
            <a:ext cx="1524000" cy="381000"/>
          </a:xfrm>
          <a:prstGeom prst="rect">
            <a:avLst/>
          </a:prstGeom>
          <a:noFill/>
          <a:ln w="12700" cap="flat" cmpd="sng">
            <a:solidFill>
              <a:srgbClr val="FF0000"/>
            </a:solidFill>
            <a:prstDash val="solid"/>
            <a:miter/>
            <a:headEnd type="none" w="sm" len="sm"/>
            <a:tailEnd type="none" w="sm" len="sm"/>
          </a:ln>
        </p:spPr>
        <p:txBody>
          <a:bodyPr wrap="none" anchor="ctr" anchorCtr="0"/>
          <a:lstStyle/>
          <a:p>
            <a:pPr algn="ctr"/>
            <a:r>
              <a:rPr lang="en-US" altLang="en-US" sz="1800" dirty="0">
                <a:solidFill>
                  <a:schemeClr val="bg2"/>
                </a:solidFill>
                <a:latin typeface="Forte" panose="03060902040502070203" pitchFamily="66" charset="0"/>
              </a:rPr>
              <a:t>animation</a:t>
            </a:r>
            <a:endParaRPr lang="en-US" altLang="en-US" dirty="0">
              <a:latin typeface="Times New Roman" panose="02020603050405020304" pitchFamily="18"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3" name="Rectangle 2"/>
          <p:cNvSpPr>
            <a:spLocks noGrp="1"/>
          </p:cNvSpPr>
          <p:nvPr>
            <p:ph type="title"/>
          </p:nvPr>
        </p:nvSpPr>
        <p:spPr>
          <a:xfrm>
            <a:off x="609600" y="228600"/>
            <a:ext cx="7772400" cy="6096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代码跟踪</a:t>
            </a:r>
            <a:endParaRPr lang="en-US" altLang="en-US" kern="1200" dirty="0">
              <a:latin typeface="Courier New" panose="02070309020205020404" pitchFamily="49" charset="0"/>
              <a:ea typeface="宋体" panose="02010600030101010101" pitchFamily="2" charset="-122"/>
              <a:cs typeface="+mj-cs"/>
            </a:endParaRPr>
          </a:p>
        </p:txBody>
      </p:sp>
      <p:sp>
        <p:nvSpPr>
          <p:cNvPr id="1536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36</a:t>
            </a:fld>
            <a:endParaRPr lang="en-US" altLang="en-US" sz="1400" dirty="0">
              <a:ea typeface="宋体" panose="02010600030101010101" pitchFamily="2" charset="-122"/>
            </a:endParaRPr>
          </a:p>
        </p:txBody>
      </p:sp>
      <p:sp>
        <p:nvSpPr>
          <p:cNvPr id="15365" name="Rectangle 4"/>
          <p:cNvSpPr/>
          <p:nvPr/>
        </p:nvSpPr>
        <p:spPr>
          <a:xfrm>
            <a:off x="0" y="28194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5366" name="Rectangle 5"/>
          <p:cNvSpPr/>
          <p:nvPr/>
        </p:nvSpPr>
        <p:spPr>
          <a:xfrm>
            <a:off x="0" y="28194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5367" name="Rectangle 6"/>
          <p:cNvSpPr/>
          <p:nvPr/>
        </p:nvSpPr>
        <p:spPr>
          <a:xfrm>
            <a:off x="0" y="28194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5362" name="Object 7"/>
          <p:cNvGraphicFramePr>
            <a:graphicFrameLocks noChangeAspect="1"/>
          </p:cNvGraphicFramePr>
          <p:nvPr/>
        </p:nvGraphicFramePr>
        <p:xfrm>
          <a:off x="160338" y="990600"/>
          <a:ext cx="8823325" cy="2417763"/>
        </p:xfrm>
        <a:graphic>
          <a:graphicData uri="http://schemas.openxmlformats.org/presentationml/2006/ole">
            <mc:AlternateContent xmlns:mc="http://schemas.openxmlformats.org/markup-compatibility/2006">
              <mc:Choice xmlns:v="urn:schemas-microsoft-com:vml" Requires="v">
                <p:oleObj r:id="rId2" imgW="4460875" imgH="1219200" progId="Word.Picture.8">
                  <p:embed/>
                </p:oleObj>
              </mc:Choice>
              <mc:Fallback>
                <p:oleObj r:id="rId2" imgW="4460875" imgH="1219200" progId="Word.Picture.8">
                  <p:embed/>
                  <p:pic>
                    <p:nvPicPr>
                      <p:cNvPr id="0" name="图片 3089"/>
                      <p:cNvPicPr/>
                      <p:nvPr/>
                    </p:nvPicPr>
                    <p:blipFill>
                      <a:blip r:embed="rId3"/>
                      <a:stretch>
                        <a:fillRect/>
                      </a:stretch>
                    </p:blipFill>
                    <p:spPr>
                      <a:xfrm>
                        <a:off x="160338" y="990600"/>
                        <a:ext cx="8823325" cy="2417763"/>
                      </a:xfrm>
                      <a:prstGeom prst="rect">
                        <a:avLst/>
                      </a:prstGeom>
                      <a:noFill/>
                      <a:ln w="38100">
                        <a:noFill/>
                        <a:miter/>
                      </a:ln>
                    </p:spPr>
                  </p:pic>
                </p:oleObj>
              </mc:Fallback>
            </mc:AlternateContent>
          </a:graphicData>
        </a:graphic>
      </p:graphicFrame>
      <p:sp>
        <p:nvSpPr>
          <p:cNvPr id="15368" name="Rectangle 8"/>
          <p:cNvSpPr/>
          <p:nvPr/>
        </p:nvSpPr>
        <p:spPr>
          <a:xfrm>
            <a:off x="228600" y="1447800"/>
            <a:ext cx="5105400" cy="2952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5369" name="Rectangle 9"/>
          <p:cNvSpPr/>
          <p:nvPr/>
        </p:nvSpPr>
        <p:spPr>
          <a:xfrm>
            <a:off x="5867400" y="2438400"/>
            <a:ext cx="2895600" cy="914400"/>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7" name="Rectangle 2"/>
          <p:cNvSpPr>
            <a:spLocks noGrp="1"/>
          </p:cNvSpPr>
          <p:nvPr>
            <p:ph type="title"/>
          </p:nvPr>
        </p:nvSpPr>
        <p:spPr>
          <a:xfrm>
            <a:off x="609600" y="228600"/>
            <a:ext cx="7772400" cy="6096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代码跟踪</a:t>
            </a:r>
          </a:p>
        </p:txBody>
      </p:sp>
      <p:sp>
        <p:nvSpPr>
          <p:cNvPr id="1638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37</a:t>
            </a:fld>
            <a:endParaRPr lang="en-US" altLang="en-US" sz="1400" dirty="0">
              <a:ea typeface="宋体" panose="02010600030101010101" pitchFamily="2" charset="-122"/>
            </a:endParaRPr>
          </a:p>
        </p:txBody>
      </p:sp>
      <p:sp>
        <p:nvSpPr>
          <p:cNvPr id="16389" name="Rectangle 3"/>
          <p:cNvSpPr/>
          <p:nvPr/>
        </p:nvSpPr>
        <p:spPr>
          <a:xfrm>
            <a:off x="2343150" y="2771775"/>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16390" name="Rectangle 4"/>
          <p:cNvSpPr/>
          <p:nvPr/>
        </p:nvSpPr>
        <p:spPr>
          <a:xfrm>
            <a:off x="0" y="28194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6391" name="Rectangle 5"/>
          <p:cNvSpPr/>
          <p:nvPr/>
        </p:nvSpPr>
        <p:spPr>
          <a:xfrm>
            <a:off x="0" y="28194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16392" name="Rectangle 6"/>
          <p:cNvSpPr/>
          <p:nvPr/>
        </p:nvSpPr>
        <p:spPr>
          <a:xfrm>
            <a:off x="0" y="28194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6386" name="Object 7"/>
          <p:cNvGraphicFramePr>
            <a:graphicFrameLocks noChangeAspect="1"/>
          </p:cNvGraphicFramePr>
          <p:nvPr/>
        </p:nvGraphicFramePr>
        <p:xfrm>
          <a:off x="160338" y="990600"/>
          <a:ext cx="8823325" cy="2417763"/>
        </p:xfrm>
        <a:graphic>
          <a:graphicData uri="http://schemas.openxmlformats.org/presentationml/2006/ole">
            <mc:AlternateContent xmlns:mc="http://schemas.openxmlformats.org/markup-compatibility/2006">
              <mc:Choice xmlns:v="urn:schemas-microsoft-com:vml" Requires="v">
                <p:oleObj r:id="rId2" imgW="4460875" imgH="1219200" progId="Word.Picture.8">
                  <p:embed/>
                </p:oleObj>
              </mc:Choice>
              <mc:Fallback>
                <p:oleObj r:id="rId2" imgW="4460875" imgH="1219200" progId="Word.Picture.8">
                  <p:embed/>
                  <p:pic>
                    <p:nvPicPr>
                      <p:cNvPr id="0" name="图片 3088"/>
                      <p:cNvPicPr/>
                      <p:nvPr/>
                    </p:nvPicPr>
                    <p:blipFill>
                      <a:blip r:embed="rId3"/>
                      <a:stretch>
                        <a:fillRect/>
                      </a:stretch>
                    </p:blipFill>
                    <p:spPr>
                      <a:xfrm>
                        <a:off x="160338" y="990600"/>
                        <a:ext cx="8823325" cy="2417763"/>
                      </a:xfrm>
                      <a:prstGeom prst="rect">
                        <a:avLst/>
                      </a:prstGeom>
                      <a:noFill/>
                      <a:ln w="38100">
                        <a:noFill/>
                        <a:miter/>
                      </a:ln>
                    </p:spPr>
                  </p:pic>
                </p:oleObj>
              </mc:Fallback>
            </mc:AlternateContent>
          </a:graphicData>
        </a:graphic>
      </p:graphicFrame>
      <p:sp>
        <p:nvSpPr>
          <p:cNvPr id="16393" name="Rectangle 8"/>
          <p:cNvSpPr/>
          <p:nvPr/>
        </p:nvSpPr>
        <p:spPr>
          <a:xfrm>
            <a:off x="152400" y="1828800"/>
            <a:ext cx="5105400" cy="2952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
        <p:nvSpPr>
          <p:cNvPr id="16394" name="Rectangle 9"/>
          <p:cNvSpPr/>
          <p:nvPr/>
        </p:nvSpPr>
        <p:spPr>
          <a:xfrm>
            <a:off x="5791200" y="1219200"/>
            <a:ext cx="838200" cy="295275"/>
          </a:xfrm>
          <a:prstGeom prst="rect">
            <a:avLst/>
          </a:prstGeom>
          <a:solidFill>
            <a:schemeClr val="accent1">
              <a:alpha val="45097"/>
            </a:schemeClr>
          </a:solidFill>
          <a:ln w="12700" cap="flat" cmpd="sng">
            <a:solidFill>
              <a:schemeClr val="tx1"/>
            </a:solidFill>
            <a:prstDash val="solid"/>
            <a:miter/>
            <a:headEnd type="none" w="sm" len="sm"/>
            <a:tailEnd type="none" w="sm" len="sm"/>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字符串的替换及分割</a:t>
            </a:r>
            <a:r>
              <a:rPr lang="en-US" altLang="en-US" kern="1200" dirty="0">
                <a:latin typeface="Courier New" panose="02070309020205020404" pitchFamily="49" charset="0"/>
                <a:ea typeface="宋体" panose="02010600030101010101" pitchFamily="2" charset="-122"/>
                <a:cs typeface="+mj-cs"/>
              </a:rPr>
              <a:t> </a:t>
            </a:r>
          </a:p>
        </p:txBody>
      </p:sp>
      <p:sp>
        <p:nvSpPr>
          <p:cNvPr id="17412" name="内容占位符 5"/>
          <p:cNvSpPr>
            <a:spLocks noGrp="1"/>
          </p:cNvSpPr>
          <p:nvPr>
            <p:ph idx="1"/>
          </p:nvPr>
        </p:nvSpPr>
        <p:spPr/>
        <p:txBody>
          <a:bodyPr vert="horz" wrap="square" lIns="92075" tIns="46038" rIns="92075" bIns="46038" anchor="t" anchorCtr="0"/>
          <a:lstStyle/>
          <a:p>
            <a:pPr eaLnBrk="1" hangingPunct="1">
              <a:buSzPct val="75000"/>
            </a:pPr>
            <a:endParaRPr lang="zh-CN" altLang="en-US" kern="1200" dirty="0">
              <a:latin typeface="+mn-lt"/>
              <a:ea typeface="宋体" panose="02010600030101010101" pitchFamily="2" charset="-122"/>
              <a:cs typeface="+mn-cs"/>
            </a:endParaRPr>
          </a:p>
        </p:txBody>
      </p:sp>
      <p:sp>
        <p:nvSpPr>
          <p:cNvPr id="17413"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38</a:t>
            </a:fld>
            <a:endParaRPr lang="en-US" altLang="en-US" sz="1400" dirty="0">
              <a:ea typeface="宋体" panose="02010600030101010101" pitchFamily="2" charset="-122"/>
            </a:endParaRPr>
          </a:p>
        </p:txBody>
      </p:sp>
      <p:sp>
        <p:nvSpPr>
          <p:cNvPr id="17414" name="Rectangle 6"/>
          <p:cNvSpPr/>
          <p:nvPr/>
        </p:nvSpPr>
        <p:spPr>
          <a:xfrm>
            <a:off x="0" y="25146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7410" name="Object 5"/>
          <p:cNvGraphicFramePr>
            <a:graphicFrameLocks noChangeAspect="1"/>
          </p:cNvGraphicFramePr>
          <p:nvPr/>
        </p:nvGraphicFramePr>
        <p:xfrm>
          <a:off x="311150" y="1674813"/>
          <a:ext cx="8756650" cy="2940050"/>
        </p:xfrm>
        <a:graphic>
          <a:graphicData uri="http://schemas.openxmlformats.org/presentationml/2006/ole">
            <mc:AlternateContent xmlns:mc="http://schemas.openxmlformats.org/markup-compatibility/2006">
              <mc:Choice xmlns:v="urn:schemas-microsoft-com:vml" Requires="v">
                <p:oleObj r:id="rId2" imgW="4267200" imgH="1422400" progId="Word.Picture.8">
                  <p:embed/>
                </p:oleObj>
              </mc:Choice>
              <mc:Fallback>
                <p:oleObj r:id="rId2" imgW="4267200" imgH="1422400" progId="Word.Picture.8">
                  <p:embed/>
                  <p:pic>
                    <p:nvPicPr>
                      <p:cNvPr id="0" name="图片 3087"/>
                      <p:cNvPicPr/>
                      <p:nvPr/>
                    </p:nvPicPr>
                    <p:blipFill>
                      <a:blip r:embed="rId3"/>
                      <a:stretch>
                        <a:fillRect/>
                      </a:stretch>
                    </p:blipFill>
                    <p:spPr>
                      <a:xfrm>
                        <a:off x="311150" y="1674813"/>
                        <a:ext cx="8756650" cy="2940050"/>
                      </a:xfrm>
                      <a:prstGeom prst="rect">
                        <a:avLst/>
                      </a:prstGeom>
                      <a:noFill/>
                      <a:ln w="38100">
                        <a:noFill/>
                        <a:miter/>
                      </a:ln>
                    </p:spPr>
                  </p:pic>
                </p:oleObj>
              </mc:Fallback>
            </mc:AlternateContent>
          </a:graphicData>
        </a:graphic>
      </p:graphicFrame>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替换示例</a:t>
            </a:r>
          </a:p>
        </p:txBody>
      </p:sp>
      <p:sp>
        <p:nvSpPr>
          <p:cNvPr id="56323" name="Rectangle 3"/>
          <p:cNvSpPr>
            <a:spLocks noGrp="1"/>
          </p:cNvSpPr>
          <p:nvPr>
            <p:ph idx="1"/>
          </p:nvPr>
        </p:nvSpPr>
        <p:spPr/>
        <p:txBody>
          <a:bodyPr vert="horz" wrap="square" lIns="92075" tIns="46038" rIns="92075" bIns="46038" anchor="t" anchorCtr="0"/>
          <a:lstStyle/>
          <a:p>
            <a:pPr marL="0" indent="0" eaLnBrk="1" hangingPunct="1">
              <a:buSzPct val="75000"/>
            </a:pPr>
            <a:r>
              <a:rPr lang="en-US" altLang="en-US" sz="2400" b="1" kern="1200" dirty="0">
                <a:latin typeface="Courier New" panose="02070309020205020404" pitchFamily="49" charset="0"/>
                <a:ea typeface="+mn-ea"/>
                <a:cs typeface="Courier New" panose="02070309020205020404" pitchFamily="49" charset="0"/>
              </a:rPr>
              <a:t> “W</a:t>
            </a:r>
            <a:r>
              <a:rPr lang="en-US" altLang="en-US" sz="2400" b="1" kern="1200" dirty="0">
                <a:solidFill>
                  <a:srgbClr val="FF0000"/>
                </a:solidFill>
                <a:latin typeface="Courier New" panose="02070309020205020404" pitchFamily="49" charset="0"/>
                <a:ea typeface="+mn-ea"/>
                <a:cs typeface="Courier New" panose="02070309020205020404" pitchFamily="49" charset="0"/>
              </a:rPr>
              <a:t>e</a:t>
            </a:r>
            <a:r>
              <a:rPr lang="en-US" altLang="en-US" sz="2400" b="1" kern="1200" dirty="0">
                <a:latin typeface="Courier New" panose="02070309020205020404" pitchFamily="49" charset="0"/>
                <a:ea typeface="+mn-ea"/>
                <a:cs typeface="Courier New" panose="02070309020205020404" pitchFamily="49" charset="0"/>
              </a:rPr>
              <a:t>lcom</a:t>
            </a:r>
            <a:r>
              <a:rPr lang="en-US" altLang="en-US" sz="2400" b="1" kern="1200" dirty="0">
                <a:solidFill>
                  <a:srgbClr val="FF0000"/>
                </a:solidFill>
                <a:latin typeface="Courier New" panose="02070309020205020404" pitchFamily="49" charset="0"/>
                <a:ea typeface="+mn-ea"/>
                <a:cs typeface="Courier New" panose="02070309020205020404" pitchFamily="49" charset="0"/>
              </a:rPr>
              <a:t>e</a:t>
            </a:r>
            <a:r>
              <a:rPr lang="en-US" altLang="en-US" sz="2400" b="1" kern="1200" dirty="0">
                <a:latin typeface="Courier New" panose="02070309020205020404" pitchFamily="49" charset="0"/>
                <a:ea typeface="+mn-ea"/>
                <a:cs typeface="Courier New" panose="02070309020205020404" pitchFamily="49" charset="0"/>
              </a:rPr>
              <a:t>”.replace(</a:t>
            </a:r>
            <a:r>
              <a:rPr lang="en-US" altLang="en-US" sz="2400" b="1" kern="1200" dirty="0">
                <a:latin typeface="Courier New" panose="02070309020205020404" pitchFamily="49" charset="0"/>
                <a:ea typeface="宋体" panose="02010600030101010101" pitchFamily="2" charset="-122"/>
                <a:cs typeface="+mn-cs"/>
              </a:rPr>
              <a:t>‘</a:t>
            </a:r>
            <a:r>
              <a:rPr lang="en-US" altLang="en-US" sz="2400" b="1" kern="1200" dirty="0">
                <a:latin typeface="Courier New" panose="02070309020205020404" pitchFamily="49" charset="0"/>
                <a:ea typeface="+mn-ea"/>
                <a:cs typeface="Courier New" panose="02070309020205020404" pitchFamily="49" charset="0"/>
              </a:rPr>
              <a:t>e’, ‘A’)</a:t>
            </a:r>
          </a:p>
          <a:p>
            <a:pPr marL="400050" lvl="1" indent="0" eaLnBrk="1" hangingPunct="1"/>
            <a:r>
              <a:rPr lang="zh-CN" altLang="en-US" sz="2000" kern="1200" dirty="0">
                <a:latin typeface="+mn-lt"/>
                <a:ea typeface="宋体" panose="02010600030101010101" pitchFamily="2" charset="-122"/>
                <a:cs typeface="+mn-cs"/>
              </a:rPr>
              <a:t>返回一个新字符串</a:t>
            </a:r>
            <a:r>
              <a:rPr lang="en-US" altLang="en-US" sz="2000" kern="1200" dirty="0">
                <a:latin typeface="+mn-lt"/>
                <a:ea typeface="+mn-ea"/>
                <a:cs typeface="Consolas" panose="020B0609020204030204" pitchFamily="49" charset="0"/>
              </a:rPr>
              <a:t> </a:t>
            </a:r>
            <a:r>
              <a:rPr lang="en-US" altLang="en-US" sz="2000" b="1" kern="1200" dirty="0">
                <a:latin typeface="Courier New" panose="02070309020205020404" pitchFamily="49" charset="0"/>
                <a:ea typeface="+mn-ea"/>
                <a:cs typeface="Courier New" panose="02070309020205020404" pitchFamily="49" charset="0"/>
              </a:rPr>
              <a:t>W</a:t>
            </a:r>
            <a:r>
              <a:rPr lang="en-US" altLang="en-US" sz="2000" b="1" kern="1200" dirty="0">
                <a:solidFill>
                  <a:srgbClr val="FF0000"/>
                </a:solidFill>
                <a:latin typeface="Courier New" panose="02070309020205020404" pitchFamily="49" charset="0"/>
                <a:ea typeface="+mn-ea"/>
                <a:cs typeface="Courier New" panose="02070309020205020404" pitchFamily="49" charset="0"/>
              </a:rPr>
              <a:t>A</a:t>
            </a:r>
            <a:r>
              <a:rPr lang="en-US" altLang="en-US" sz="2000" b="1" kern="1200" dirty="0">
                <a:latin typeface="Courier New" panose="02070309020205020404" pitchFamily="49" charset="0"/>
                <a:ea typeface="+mn-ea"/>
                <a:cs typeface="Courier New" panose="02070309020205020404" pitchFamily="49" charset="0"/>
              </a:rPr>
              <a:t>lcom</a:t>
            </a:r>
            <a:r>
              <a:rPr lang="en-US" altLang="en-US" sz="2000" b="1" kern="1200" dirty="0">
                <a:solidFill>
                  <a:srgbClr val="FF0000"/>
                </a:solidFill>
                <a:latin typeface="Courier New" panose="02070309020205020404" pitchFamily="49" charset="0"/>
                <a:ea typeface="+mn-ea"/>
                <a:cs typeface="Courier New" panose="02070309020205020404" pitchFamily="49" charset="0"/>
              </a:rPr>
              <a:t>A</a:t>
            </a:r>
            <a:r>
              <a:rPr lang="en-US" altLang="en-US" sz="2000" kern="1200" dirty="0">
                <a:latin typeface="+mn-lt"/>
                <a:ea typeface="+mn-ea"/>
                <a:cs typeface="Consolas" panose="020B0609020204030204" pitchFamily="49" charset="0"/>
              </a:rPr>
              <a:t>.</a:t>
            </a:r>
            <a:endParaRPr lang="en-US" altLang="zh-CN" sz="2000" kern="1200" dirty="0">
              <a:latin typeface="+mn-lt"/>
              <a:ea typeface="宋体" panose="02010600030101010101" pitchFamily="2" charset="-122"/>
              <a:cs typeface="+mn-cs"/>
            </a:endParaRPr>
          </a:p>
          <a:p>
            <a:pPr marL="0" indent="0" eaLnBrk="1" hangingPunct="1">
              <a:buSzPct val="75000"/>
            </a:pPr>
            <a:endParaRPr lang="en-US" altLang="en-US" sz="2400" b="1" i="1" kern="1200" dirty="0">
              <a:latin typeface="+mn-lt"/>
              <a:ea typeface="+mn-ea"/>
              <a:cs typeface="Consolas" panose="020B0609020204030204" pitchFamily="49" charset="0"/>
            </a:endParaRPr>
          </a:p>
          <a:p>
            <a:pPr marL="0" indent="0" eaLnBrk="1" hangingPunct="1">
              <a:buSzPct val="75000"/>
            </a:pPr>
            <a:r>
              <a:rPr lang="en-US" altLang="en-US" sz="2400" b="1" kern="1200" dirty="0">
                <a:latin typeface="Courier New" panose="02070309020205020404" pitchFamily="49" charset="0"/>
                <a:ea typeface="+mn-ea"/>
                <a:cs typeface="Courier New" panose="02070309020205020404" pitchFamily="49" charset="0"/>
              </a:rPr>
              <a:t> “W</a:t>
            </a:r>
            <a:r>
              <a:rPr lang="en-US" altLang="en-US" sz="2400" b="1" kern="1200" dirty="0">
                <a:solidFill>
                  <a:srgbClr val="FF0000"/>
                </a:solidFill>
                <a:latin typeface="Courier New" panose="02070309020205020404" pitchFamily="49" charset="0"/>
                <a:ea typeface="+mn-ea"/>
                <a:cs typeface="Courier New" panose="02070309020205020404" pitchFamily="49" charset="0"/>
              </a:rPr>
              <a:t>e</a:t>
            </a:r>
            <a:r>
              <a:rPr lang="en-US" altLang="en-US" sz="2400" b="1" kern="1200" dirty="0">
                <a:latin typeface="Courier New" panose="02070309020205020404" pitchFamily="49" charset="0"/>
                <a:ea typeface="+mn-ea"/>
                <a:cs typeface="Courier New" panose="02070309020205020404" pitchFamily="49" charset="0"/>
              </a:rPr>
              <a:t>lcome”.replaceFirst(“e”, “AB”)</a:t>
            </a:r>
          </a:p>
          <a:p>
            <a:pPr marL="400050" lvl="1" indent="0" eaLnBrk="1" hangingPunct="1"/>
            <a:r>
              <a:rPr lang="zh-CN" altLang="en-US" sz="2000" kern="1200" dirty="0">
                <a:latin typeface="+mn-lt"/>
                <a:ea typeface="宋体" panose="02010600030101010101" pitchFamily="2" charset="-122"/>
                <a:cs typeface="+mn-cs"/>
              </a:rPr>
              <a:t>返回一个新字符串</a:t>
            </a:r>
            <a:r>
              <a:rPr lang="en-US" altLang="en-US" sz="2000" b="1" kern="1200" dirty="0">
                <a:latin typeface="Courier New" panose="02070309020205020404" pitchFamily="49" charset="0"/>
                <a:ea typeface="+mn-ea"/>
                <a:cs typeface="Courier New" panose="02070309020205020404" pitchFamily="49" charset="0"/>
              </a:rPr>
              <a:t>W</a:t>
            </a:r>
            <a:r>
              <a:rPr lang="en-US" altLang="en-US" sz="2000" b="1" kern="1200" dirty="0">
                <a:solidFill>
                  <a:srgbClr val="FF0000"/>
                </a:solidFill>
                <a:latin typeface="Courier New" panose="02070309020205020404" pitchFamily="49" charset="0"/>
                <a:ea typeface="+mn-ea"/>
                <a:cs typeface="Courier New" panose="02070309020205020404" pitchFamily="49" charset="0"/>
              </a:rPr>
              <a:t>AB</a:t>
            </a:r>
            <a:r>
              <a:rPr lang="en-US" altLang="en-US" sz="2000" b="1" kern="1200" dirty="0">
                <a:latin typeface="Courier New" panose="02070309020205020404" pitchFamily="49" charset="0"/>
                <a:ea typeface="+mn-ea"/>
                <a:cs typeface="Courier New" panose="02070309020205020404" pitchFamily="49" charset="0"/>
              </a:rPr>
              <a:t>lcome</a:t>
            </a:r>
            <a:r>
              <a:rPr lang="en-US" altLang="en-US" sz="2000" kern="1200" dirty="0">
                <a:latin typeface="+mn-lt"/>
                <a:ea typeface="+mn-ea"/>
                <a:cs typeface="Consolas" panose="020B0609020204030204" pitchFamily="49" charset="0"/>
              </a:rPr>
              <a:t>.</a:t>
            </a:r>
            <a:endParaRPr lang="en-US" altLang="zh-CN" sz="2000" kern="1200" dirty="0">
              <a:latin typeface="+mn-lt"/>
              <a:ea typeface="宋体" panose="02010600030101010101" pitchFamily="2" charset="-122"/>
              <a:cs typeface="+mn-cs"/>
            </a:endParaRPr>
          </a:p>
          <a:p>
            <a:pPr marL="0" indent="0" eaLnBrk="1" hangingPunct="1">
              <a:buSzPct val="75000"/>
            </a:pPr>
            <a:endParaRPr lang="en-US" altLang="en-US" sz="2400" b="1" i="1" kern="1200" dirty="0">
              <a:latin typeface="+mn-lt"/>
              <a:ea typeface="+mn-ea"/>
              <a:cs typeface="Consolas" panose="020B0609020204030204" pitchFamily="49" charset="0"/>
            </a:endParaRPr>
          </a:p>
          <a:p>
            <a:pPr marL="0" indent="0" eaLnBrk="1" hangingPunct="1">
              <a:buSzPct val="75000"/>
            </a:pPr>
            <a:r>
              <a:rPr lang="en-US" altLang="en-US" sz="2400" b="1" kern="1200" dirty="0">
                <a:latin typeface="Courier New" panose="02070309020205020404" pitchFamily="49" charset="0"/>
                <a:ea typeface="+mn-ea"/>
                <a:cs typeface="Courier New" panose="02070309020205020404" pitchFamily="49" charset="0"/>
              </a:rPr>
              <a:t> "W</a:t>
            </a:r>
            <a:r>
              <a:rPr lang="en-US" altLang="en-US" sz="2400" b="1" kern="1200" dirty="0">
                <a:solidFill>
                  <a:srgbClr val="FF0000"/>
                </a:solidFill>
                <a:latin typeface="Courier New" panose="02070309020205020404" pitchFamily="49" charset="0"/>
                <a:ea typeface="+mn-ea"/>
                <a:cs typeface="Courier New" panose="02070309020205020404" pitchFamily="49" charset="0"/>
              </a:rPr>
              <a:t>e</a:t>
            </a:r>
            <a:r>
              <a:rPr lang="en-US" altLang="en-US" sz="2400" b="1" kern="1200" dirty="0">
                <a:latin typeface="Courier New" panose="02070309020205020404" pitchFamily="49" charset="0"/>
                <a:ea typeface="+mn-ea"/>
                <a:cs typeface="Courier New" panose="02070309020205020404" pitchFamily="49" charset="0"/>
              </a:rPr>
              <a:t>lcom</a:t>
            </a:r>
            <a:r>
              <a:rPr lang="en-US" altLang="en-US" sz="2400" b="1" kern="1200" dirty="0">
                <a:solidFill>
                  <a:srgbClr val="FF0000"/>
                </a:solidFill>
                <a:latin typeface="Courier New" panose="02070309020205020404" pitchFamily="49" charset="0"/>
                <a:ea typeface="+mn-ea"/>
                <a:cs typeface="Courier New" panose="02070309020205020404" pitchFamily="49" charset="0"/>
              </a:rPr>
              <a:t>e</a:t>
            </a:r>
            <a:r>
              <a:rPr lang="en-US" altLang="en-US" sz="2400" b="1" kern="1200" dirty="0">
                <a:latin typeface="Courier New" panose="02070309020205020404" pitchFamily="49" charset="0"/>
                <a:ea typeface="+mn-ea"/>
                <a:cs typeface="Courier New" panose="02070309020205020404" pitchFamily="49" charset="0"/>
              </a:rPr>
              <a:t>".replace("e", "AB")</a:t>
            </a:r>
          </a:p>
          <a:p>
            <a:pPr marL="400050" lvl="1" indent="0" eaLnBrk="1" hangingPunct="1"/>
            <a:r>
              <a:rPr lang="zh-CN" altLang="en-US" sz="2000" kern="1200" dirty="0">
                <a:latin typeface="+mn-lt"/>
                <a:ea typeface="宋体" panose="02010600030101010101" pitchFamily="2" charset="-122"/>
                <a:cs typeface="+mn-cs"/>
              </a:rPr>
              <a:t>返回一个新字符串</a:t>
            </a:r>
            <a:r>
              <a:rPr lang="en-US" altLang="en-US" sz="2000" b="1" kern="1200" dirty="0">
                <a:latin typeface="Courier New" panose="02070309020205020404" pitchFamily="49" charset="0"/>
                <a:ea typeface="+mn-ea"/>
                <a:cs typeface="Courier New" panose="02070309020205020404" pitchFamily="49" charset="0"/>
              </a:rPr>
              <a:t>W</a:t>
            </a:r>
            <a:r>
              <a:rPr lang="en-US" altLang="en-US" sz="2000" b="1" kern="1200" dirty="0">
                <a:solidFill>
                  <a:srgbClr val="FF0000"/>
                </a:solidFill>
                <a:latin typeface="Courier New" panose="02070309020205020404" pitchFamily="49" charset="0"/>
                <a:ea typeface="+mn-ea"/>
                <a:cs typeface="Courier New" panose="02070309020205020404" pitchFamily="49" charset="0"/>
              </a:rPr>
              <a:t>AB</a:t>
            </a:r>
            <a:r>
              <a:rPr lang="en-US" altLang="en-US" sz="2000" b="1" kern="1200" dirty="0">
                <a:latin typeface="Courier New" panose="02070309020205020404" pitchFamily="49" charset="0"/>
                <a:ea typeface="+mn-ea"/>
                <a:cs typeface="Courier New" panose="02070309020205020404" pitchFamily="49" charset="0"/>
              </a:rPr>
              <a:t>lcom</a:t>
            </a:r>
            <a:r>
              <a:rPr lang="en-US" altLang="en-US" sz="2000" b="1" kern="1200" dirty="0">
                <a:solidFill>
                  <a:srgbClr val="FF0000"/>
                </a:solidFill>
                <a:latin typeface="Courier New" panose="02070309020205020404" pitchFamily="49" charset="0"/>
                <a:ea typeface="+mn-ea"/>
                <a:cs typeface="Courier New" panose="02070309020205020404" pitchFamily="49" charset="0"/>
              </a:rPr>
              <a:t>AB</a:t>
            </a:r>
            <a:r>
              <a:rPr lang="en-US" altLang="en-US" sz="2000" kern="1200" dirty="0">
                <a:latin typeface="+mn-lt"/>
                <a:ea typeface="+mn-ea"/>
                <a:cs typeface="Consolas" panose="020B0609020204030204" pitchFamily="49" charset="0"/>
              </a:rPr>
              <a:t>.</a:t>
            </a:r>
            <a:endParaRPr lang="en-US" altLang="zh-CN" sz="2000" kern="1200" dirty="0">
              <a:latin typeface="+mn-lt"/>
              <a:ea typeface="宋体" panose="02010600030101010101" pitchFamily="2" charset="-122"/>
              <a:cs typeface="+mn-cs"/>
            </a:endParaRPr>
          </a:p>
          <a:p>
            <a:pPr marL="0" indent="0" eaLnBrk="1" hangingPunct="1">
              <a:buSzPct val="75000"/>
            </a:pPr>
            <a:endParaRPr lang="en-US" altLang="en-US" sz="2400" b="1" i="1" kern="1200" dirty="0">
              <a:latin typeface="+mn-lt"/>
              <a:ea typeface="+mn-ea"/>
              <a:cs typeface="Consolas" panose="020B0609020204030204" pitchFamily="49" charset="0"/>
            </a:endParaRPr>
          </a:p>
          <a:p>
            <a:pPr marL="0" indent="0" eaLnBrk="1" hangingPunct="1">
              <a:buSzPct val="75000"/>
            </a:pPr>
            <a:r>
              <a:rPr lang="en-US" altLang="en-US" sz="2400" b="1" kern="1200" dirty="0">
                <a:latin typeface="Courier New" panose="02070309020205020404" pitchFamily="49" charset="0"/>
                <a:ea typeface="+mn-ea"/>
                <a:cs typeface="Courier New" panose="02070309020205020404" pitchFamily="49" charset="0"/>
              </a:rPr>
              <a:t> "W</a:t>
            </a:r>
            <a:r>
              <a:rPr lang="en-US" altLang="en-US" sz="2400" b="1" kern="1200" dirty="0">
                <a:solidFill>
                  <a:srgbClr val="FF0000"/>
                </a:solidFill>
                <a:latin typeface="Courier New" panose="02070309020205020404" pitchFamily="49" charset="0"/>
                <a:ea typeface="+mn-ea"/>
                <a:cs typeface="Courier New" panose="02070309020205020404" pitchFamily="49" charset="0"/>
              </a:rPr>
              <a:t>el</a:t>
            </a:r>
            <a:r>
              <a:rPr lang="en-US" altLang="en-US" sz="2400" b="1" kern="1200" dirty="0">
                <a:latin typeface="Courier New" panose="02070309020205020404" pitchFamily="49" charset="0"/>
                <a:ea typeface="+mn-ea"/>
                <a:cs typeface="Courier New" panose="02070309020205020404" pitchFamily="49" charset="0"/>
              </a:rPr>
              <a:t>come".replace("el", "AB")</a:t>
            </a:r>
          </a:p>
          <a:p>
            <a:pPr marL="400050" lvl="1" indent="0" eaLnBrk="1" hangingPunct="1"/>
            <a:r>
              <a:rPr lang="zh-CN" altLang="en-US" sz="2000" kern="1200" dirty="0">
                <a:latin typeface="+mn-lt"/>
                <a:ea typeface="宋体" panose="02010600030101010101" pitchFamily="2" charset="-122"/>
                <a:cs typeface="+mn-cs"/>
              </a:rPr>
              <a:t>返回一个新字符串</a:t>
            </a:r>
            <a:r>
              <a:rPr lang="en-US" altLang="en-US" sz="2000" b="1" kern="1200" dirty="0">
                <a:latin typeface="Courier New" panose="02070309020205020404" pitchFamily="49" charset="0"/>
                <a:ea typeface="+mn-ea"/>
                <a:cs typeface="Courier New" panose="02070309020205020404" pitchFamily="49" charset="0"/>
              </a:rPr>
              <a:t>W</a:t>
            </a:r>
            <a:r>
              <a:rPr lang="en-US" altLang="en-US" sz="2000" b="1" kern="1200" dirty="0">
                <a:solidFill>
                  <a:srgbClr val="FF0000"/>
                </a:solidFill>
                <a:latin typeface="Courier New" panose="02070309020205020404" pitchFamily="49" charset="0"/>
                <a:ea typeface="+mn-ea"/>
                <a:cs typeface="Courier New" panose="02070309020205020404" pitchFamily="49" charset="0"/>
              </a:rPr>
              <a:t>AB</a:t>
            </a:r>
            <a:r>
              <a:rPr lang="en-US" altLang="en-US" sz="2000" b="1" kern="1200" dirty="0">
                <a:latin typeface="Courier New" panose="02070309020205020404" pitchFamily="49" charset="0"/>
                <a:ea typeface="+mn-ea"/>
                <a:cs typeface="Courier New" panose="02070309020205020404" pitchFamily="49" charset="0"/>
              </a:rPr>
              <a:t>come</a:t>
            </a:r>
            <a:r>
              <a:rPr lang="en-US" altLang="en-US" sz="2000" kern="1200" dirty="0">
                <a:latin typeface="+mn-lt"/>
                <a:ea typeface="+mn-ea"/>
                <a:cs typeface="Consolas" panose="020B0609020204030204" pitchFamily="49" charset="0"/>
              </a:rPr>
              <a:t>.</a:t>
            </a:r>
            <a:endParaRPr lang="en-US" altLang="en-US" sz="2000" kern="1200" dirty="0">
              <a:latin typeface="+mn-lt"/>
              <a:ea typeface="Consolas" panose="020B0609020204030204" pitchFamily="49" charset="0"/>
              <a:cs typeface="+mn-cs"/>
            </a:endParaRPr>
          </a:p>
        </p:txBody>
      </p:sp>
      <p:sp>
        <p:nvSpPr>
          <p:cNvPr id="5632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39</a:t>
            </a:fld>
            <a:endParaRPr lang="en-US" altLang="en-US" sz="1400" dirty="0">
              <a:ea typeface="宋体" panose="02010600030101010101" pitchFamily="2"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分割字符串</a:t>
            </a:r>
          </a:p>
        </p:txBody>
      </p:sp>
      <p:sp>
        <p:nvSpPr>
          <p:cNvPr id="57347" name="Rectangle 3"/>
          <p:cNvSpPr>
            <a:spLocks noGrp="1"/>
          </p:cNvSpPr>
          <p:nvPr>
            <p:ph idx="1"/>
          </p:nvPr>
        </p:nvSpPr>
        <p:spPr/>
        <p:txBody>
          <a:bodyPr vert="horz" wrap="square" lIns="92075" tIns="46038" rIns="92075" bIns="46038" anchor="t" anchorCtr="0"/>
          <a:lstStyle/>
          <a:p>
            <a:pPr marL="0" indent="0" eaLnBrk="1" hangingPunct="1">
              <a:buSzPct val="75000"/>
            </a:pPr>
            <a:r>
              <a:rPr lang="en-US" altLang="en-US" sz="2400" kern="1200" dirty="0">
                <a:solidFill>
                  <a:schemeClr val="tx2"/>
                </a:solidFill>
                <a:latin typeface="Courier New" panose="02070309020205020404" pitchFamily="49" charset="0"/>
                <a:ea typeface="+mn-ea"/>
                <a:cs typeface="+mn-cs"/>
              </a:rPr>
              <a:t> </a:t>
            </a:r>
            <a:r>
              <a:rPr lang="en-US" altLang="en-US" sz="2400" b="1" kern="1200" dirty="0">
                <a:solidFill>
                  <a:schemeClr val="tx2"/>
                </a:solidFill>
                <a:latin typeface="Courier New" panose="02070309020205020404" pitchFamily="49" charset="0"/>
                <a:ea typeface="+mn-ea"/>
                <a:cs typeface="+mn-cs"/>
              </a:rPr>
              <a:t>split</a:t>
            </a:r>
            <a:r>
              <a:rPr lang="zh-CN" altLang="en-US" sz="2400" kern="1200" dirty="0">
                <a:solidFill>
                  <a:schemeClr val="tx2"/>
                </a:solidFill>
                <a:latin typeface="Courier New" panose="02070309020205020404" pitchFamily="49" charset="0"/>
                <a:ea typeface="宋体" panose="02010600030101010101" pitchFamily="2" charset="-122"/>
                <a:cs typeface="+mn-cs"/>
              </a:rPr>
              <a:t>方法可以从一个指定分隔符</a:t>
            </a:r>
            <a:r>
              <a:rPr lang="en-US" altLang="zh-CN" sz="2400" kern="1200" dirty="0">
                <a:solidFill>
                  <a:schemeClr val="tx2"/>
                </a:solidFill>
                <a:latin typeface="+mn-lt"/>
                <a:ea typeface="宋体" panose="02010600030101010101" pitchFamily="2" charset="-122"/>
                <a:cs typeface="+mn-cs"/>
              </a:rPr>
              <a:t>(</a:t>
            </a:r>
            <a:r>
              <a:rPr lang="en-US" altLang="zh-CN" sz="2400" i="1" kern="1200" dirty="0">
                <a:solidFill>
                  <a:schemeClr val="tx2"/>
                </a:solidFill>
                <a:latin typeface="+mn-lt"/>
                <a:ea typeface="宋体" panose="02010600030101010101" pitchFamily="2" charset="-122"/>
                <a:cs typeface="+mn-cs"/>
              </a:rPr>
              <a:t>delimiter</a:t>
            </a:r>
            <a:r>
              <a:rPr lang="en-US" altLang="zh-CN" sz="2400" kern="1200" dirty="0">
                <a:solidFill>
                  <a:schemeClr val="tx2"/>
                </a:solidFill>
                <a:latin typeface="+mn-lt"/>
                <a:ea typeface="宋体" panose="02010600030101010101" pitchFamily="2" charset="-122"/>
                <a:cs typeface="+mn-cs"/>
              </a:rPr>
              <a:t>)</a:t>
            </a:r>
            <a:r>
              <a:rPr lang="zh-CN" altLang="en-US" sz="2400" kern="1200" dirty="0">
                <a:solidFill>
                  <a:schemeClr val="tx2"/>
                </a:solidFill>
                <a:latin typeface="Courier New" panose="02070309020205020404" pitchFamily="49" charset="0"/>
                <a:ea typeface="宋体" panose="02010600030101010101" pitchFamily="2" charset="-122"/>
                <a:cs typeface="+mn-cs"/>
              </a:rPr>
              <a:t>的字符串中提取标识。注意，其返回值为一个字符串数组。</a:t>
            </a:r>
            <a:endParaRPr lang="en-US" altLang="zh-CN" sz="2400" kern="1200" dirty="0">
              <a:solidFill>
                <a:schemeClr val="tx2"/>
              </a:solidFill>
              <a:latin typeface="Courier New" panose="02070309020205020404" pitchFamily="49" charset="0"/>
              <a:ea typeface="宋体" panose="02010600030101010101" pitchFamily="2" charset="-122"/>
              <a:cs typeface="+mn-cs"/>
            </a:endParaRPr>
          </a:p>
          <a:p>
            <a:pPr marL="0" indent="0" eaLnBrk="1" hangingPunct="1">
              <a:buSzPct val="75000"/>
              <a:buFont typeface="Monotype Sorts" pitchFamily="2" charset="2"/>
              <a:buNone/>
            </a:pPr>
            <a:endParaRPr lang="en-US" altLang="en-US" sz="2400" kern="1200" dirty="0">
              <a:solidFill>
                <a:schemeClr val="tx2"/>
              </a:solidFill>
              <a:latin typeface="Courier New" panose="02070309020205020404" pitchFamily="49" charset="0"/>
              <a:ea typeface="+mn-ea"/>
              <a:cs typeface="+mn-cs"/>
            </a:endParaRPr>
          </a:p>
          <a:p>
            <a:pPr marL="400050" lvl="1" indent="0" eaLnBrk="1" hangingPunct="1">
              <a:buFont typeface="Monotype Sorts" pitchFamily="2" charset="2"/>
              <a:buNone/>
            </a:pPr>
            <a:r>
              <a:rPr lang="en-US" altLang="en-US" sz="2000" b="1" kern="1200" dirty="0">
                <a:solidFill>
                  <a:schemeClr val="tx2"/>
                </a:solidFill>
                <a:latin typeface="Courier New" panose="02070309020205020404" pitchFamily="49" charset="0"/>
                <a:ea typeface="+mn-ea"/>
                <a:cs typeface="+mn-cs"/>
              </a:rPr>
              <a:t>String[] </a:t>
            </a:r>
            <a:r>
              <a:rPr lang="en-US" altLang="en-US" sz="2000" b="1" kern="1200" dirty="0">
                <a:solidFill>
                  <a:srgbClr val="0070C0"/>
                </a:solidFill>
                <a:latin typeface="Courier New" panose="02070309020205020404" pitchFamily="49" charset="0"/>
                <a:ea typeface="+mn-ea"/>
                <a:cs typeface="+mn-cs"/>
              </a:rPr>
              <a:t>tokens </a:t>
            </a:r>
            <a:r>
              <a:rPr lang="en-US" altLang="en-US" sz="2000" b="1" kern="1200" dirty="0">
                <a:solidFill>
                  <a:schemeClr val="tx2"/>
                </a:solidFill>
                <a:latin typeface="Courier New" panose="02070309020205020404" pitchFamily="49" charset="0"/>
                <a:ea typeface="+mn-ea"/>
                <a:cs typeface="+mn-cs"/>
              </a:rPr>
              <a:t>= "Java</a:t>
            </a:r>
            <a:r>
              <a:rPr lang="en-US" altLang="en-US" sz="2000" b="1" kern="1200" dirty="0">
                <a:solidFill>
                  <a:srgbClr val="FF0000"/>
                </a:solidFill>
                <a:latin typeface="Courier New" panose="02070309020205020404" pitchFamily="49" charset="0"/>
                <a:ea typeface="+mn-ea"/>
                <a:cs typeface="+mn-cs"/>
              </a:rPr>
              <a:t>#</a:t>
            </a:r>
            <a:r>
              <a:rPr lang="en-US" altLang="en-US" sz="2000" b="1" kern="1200" dirty="0">
                <a:solidFill>
                  <a:schemeClr val="tx2"/>
                </a:solidFill>
                <a:latin typeface="Courier New" panose="02070309020205020404" pitchFamily="49" charset="0"/>
                <a:ea typeface="+mn-ea"/>
                <a:cs typeface="+mn-cs"/>
              </a:rPr>
              <a:t>HTML</a:t>
            </a:r>
            <a:r>
              <a:rPr lang="en-US" altLang="en-US" sz="2000" b="1" kern="1200" dirty="0">
                <a:solidFill>
                  <a:srgbClr val="FF0000"/>
                </a:solidFill>
                <a:latin typeface="Courier New" panose="02070309020205020404" pitchFamily="49" charset="0"/>
                <a:ea typeface="+mn-ea"/>
                <a:cs typeface="+mn-cs"/>
              </a:rPr>
              <a:t>#</a:t>
            </a:r>
            <a:r>
              <a:rPr lang="en-US" altLang="en-US" sz="2000" b="1" kern="1200" dirty="0">
                <a:solidFill>
                  <a:schemeClr val="tx2"/>
                </a:solidFill>
                <a:latin typeface="Courier New" panose="02070309020205020404" pitchFamily="49" charset="0"/>
                <a:ea typeface="+mn-ea"/>
                <a:cs typeface="+mn-cs"/>
              </a:rPr>
              <a:t>Perl".</a:t>
            </a:r>
            <a:r>
              <a:rPr lang="en-US" altLang="en-US" sz="2000" b="1" kern="1200" dirty="0">
                <a:solidFill>
                  <a:srgbClr val="C00000"/>
                </a:solidFill>
                <a:latin typeface="Courier New" panose="02070309020205020404" pitchFamily="49" charset="0"/>
                <a:ea typeface="+mn-ea"/>
                <a:cs typeface="+mn-cs"/>
              </a:rPr>
              <a:t>split</a:t>
            </a:r>
            <a:r>
              <a:rPr lang="en-US" altLang="en-US" sz="2000" b="1" kern="1200" dirty="0">
                <a:solidFill>
                  <a:schemeClr val="tx2"/>
                </a:solidFill>
                <a:latin typeface="Courier New" panose="02070309020205020404" pitchFamily="49" charset="0"/>
                <a:ea typeface="+mn-ea"/>
                <a:cs typeface="+mn-cs"/>
              </a:rPr>
              <a:t>("</a:t>
            </a:r>
            <a:r>
              <a:rPr lang="en-US" altLang="en-US" sz="2000" b="1" kern="1200" dirty="0">
                <a:solidFill>
                  <a:srgbClr val="FF0000"/>
                </a:solidFill>
                <a:latin typeface="Courier New" panose="02070309020205020404" pitchFamily="49" charset="0"/>
                <a:ea typeface="+mn-ea"/>
                <a:cs typeface="+mn-cs"/>
              </a:rPr>
              <a:t>#</a:t>
            </a:r>
            <a:r>
              <a:rPr lang="en-US" altLang="en-US" sz="2000" b="1" kern="1200" dirty="0">
                <a:solidFill>
                  <a:schemeClr val="tx2"/>
                </a:solidFill>
                <a:latin typeface="Courier New" panose="02070309020205020404" pitchFamily="49" charset="0"/>
                <a:ea typeface="+mn-ea"/>
                <a:cs typeface="+mn-cs"/>
              </a:rPr>
              <a:t>");</a:t>
            </a:r>
          </a:p>
          <a:p>
            <a:pPr marL="400050" lvl="1" indent="0" eaLnBrk="1" hangingPunct="1">
              <a:buFont typeface="Monotype Sorts" pitchFamily="2" charset="2"/>
              <a:buNone/>
            </a:pPr>
            <a:endParaRPr lang="en-US" altLang="en-US" sz="2000" b="1" kern="1200" dirty="0">
              <a:solidFill>
                <a:schemeClr val="tx2"/>
              </a:solidFill>
              <a:latin typeface="Courier New" panose="02070309020205020404" pitchFamily="49" charset="0"/>
              <a:ea typeface="+mn-ea"/>
              <a:cs typeface="+mn-cs"/>
            </a:endParaRPr>
          </a:p>
          <a:p>
            <a:pPr marL="400050" lvl="1" indent="0" eaLnBrk="1" hangingPunct="1">
              <a:buFont typeface="Monotype Sorts" pitchFamily="2" charset="2"/>
              <a:buNone/>
            </a:pPr>
            <a:endParaRPr lang="en-US" altLang="en-US" sz="2000" b="1" kern="1200" dirty="0">
              <a:solidFill>
                <a:schemeClr val="tx2"/>
              </a:solidFill>
              <a:latin typeface="Courier New" panose="02070309020205020404" pitchFamily="49" charset="0"/>
              <a:ea typeface="+mn-ea"/>
              <a:cs typeface="+mn-cs"/>
            </a:endParaRPr>
          </a:p>
          <a:p>
            <a:pPr marL="400050" lvl="1" indent="0" eaLnBrk="1" hangingPunct="1">
              <a:buFont typeface="Monotype Sorts" pitchFamily="2" charset="2"/>
              <a:buNone/>
            </a:pPr>
            <a:endParaRPr lang="en-US" altLang="en-US" sz="2000" b="1" kern="1200" dirty="0">
              <a:solidFill>
                <a:schemeClr val="tx2"/>
              </a:solidFill>
              <a:latin typeface="Courier New" panose="02070309020205020404" pitchFamily="49" charset="0"/>
              <a:ea typeface="+mn-ea"/>
              <a:cs typeface="+mn-cs"/>
            </a:endParaRPr>
          </a:p>
          <a:p>
            <a:pPr marL="400050" lvl="1" indent="0" eaLnBrk="1" hangingPunct="1">
              <a:buFont typeface="Monotype Sorts" pitchFamily="2" charset="2"/>
              <a:buNone/>
            </a:pPr>
            <a:endParaRPr lang="en-US" altLang="en-US" sz="2000" b="1" kern="1200" dirty="0">
              <a:solidFill>
                <a:schemeClr val="tx2"/>
              </a:solidFill>
              <a:latin typeface="Courier New" panose="02070309020205020404" pitchFamily="49" charset="0"/>
              <a:ea typeface="+mn-ea"/>
              <a:cs typeface="+mn-cs"/>
            </a:endParaRPr>
          </a:p>
          <a:p>
            <a:pPr marL="400050" lvl="1" indent="0" eaLnBrk="1" hangingPunct="1">
              <a:buFont typeface="Monotype Sorts" pitchFamily="2" charset="2"/>
              <a:buNone/>
            </a:pPr>
            <a:endParaRPr lang="en-US" altLang="en-US" sz="2000" b="1" kern="1200" dirty="0">
              <a:solidFill>
                <a:schemeClr val="tx2"/>
              </a:solidFill>
              <a:latin typeface="Courier New" panose="02070309020205020404" pitchFamily="49" charset="0"/>
              <a:ea typeface="+mn-ea"/>
              <a:cs typeface="+mn-cs"/>
            </a:endParaRPr>
          </a:p>
          <a:p>
            <a:pPr marL="400050" lvl="1" indent="0" eaLnBrk="1" hangingPunct="1">
              <a:buFont typeface="Monotype Sorts" pitchFamily="2" charset="2"/>
              <a:buNone/>
            </a:pPr>
            <a:r>
              <a:rPr lang="en-US" altLang="en-US" sz="2000" b="1" kern="1200" dirty="0">
                <a:solidFill>
                  <a:schemeClr val="tx2"/>
                </a:solidFill>
                <a:latin typeface="Courier New" panose="02070309020205020404" pitchFamily="49" charset="0"/>
                <a:ea typeface="+mn-ea"/>
                <a:cs typeface="+mn-cs"/>
              </a:rPr>
              <a:t>for (int i = 0; i &lt; </a:t>
            </a:r>
            <a:r>
              <a:rPr lang="en-US" altLang="en-US" sz="2000" b="1" kern="1200" dirty="0">
                <a:solidFill>
                  <a:schemeClr val="tx2"/>
                </a:solidFill>
                <a:highlight>
                  <a:srgbClr val="C0C0C0"/>
                </a:highlight>
                <a:latin typeface="Courier New" panose="02070309020205020404" pitchFamily="49" charset="0"/>
                <a:ea typeface="+mn-ea"/>
                <a:cs typeface="+mn-cs"/>
              </a:rPr>
              <a:t>tokens.length</a:t>
            </a:r>
            <a:r>
              <a:rPr lang="en-US" altLang="en-US" sz="2000" b="1" kern="1200" dirty="0">
                <a:solidFill>
                  <a:schemeClr val="tx2"/>
                </a:solidFill>
                <a:latin typeface="Courier New" panose="02070309020205020404" pitchFamily="49" charset="0"/>
                <a:ea typeface="+mn-ea"/>
                <a:cs typeface="+mn-cs"/>
              </a:rPr>
              <a:t>; i++) </a:t>
            </a:r>
          </a:p>
          <a:p>
            <a:pPr marL="400050" lvl="1" indent="0" eaLnBrk="1" hangingPunct="1">
              <a:buFont typeface="Monotype Sorts" pitchFamily="2" charset="2"/>
              <a:buNone/>
            </a:pPr>
            <a:r>
              <a:rPr lang="en-US" altLang="en-US" sz="2000" b="1" kern="1200" dirty="0">
                <a:solidFill>
                  <a:schemeClr val="tx2"/>
                </a:solidFill>
                <a:latin typeface="Courier New" panose="02070309020205020404" pitchFamily="49" charset="0"/>
                <a:ea typeface="+mn-ea"/>
                <a:cs typeface="+mn-cs"/>
              </a:rPr>
              <a:t>  System.out.print(tokens[i] + " ");</a:t>
            </a:r>
          </a:p>
        </p:txBody>
      </p:sp>
      <p:sp>
        <p:nvSpPr>
          <p:cNvPr id="5734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40</a:t>
            </a:fld>
            <a:endParaRPr lang="en-US" altLang="en-US" sz="1400" dirty="0">
              <a:ea typeface="宋体" panose="02010600030101010101" pitchFamily="2" charset="-122"/>
            </a:endParaRPr>
          </a:p>
        </p:txBody>
      </p:sp>
      <p:sp>
        <p:nvSpPr>
          <p:cNvPr id="43014" name="Rectangle 5"/>
          <p:cNvSpPr/>
          <p:nvPr/>
        </p:nvSpPr>
        <p:spPr>
          <a:xfrm>
            <a:off x="1422400" y="5579745"/>
            <a:ext cx="4914900" cy="495300"/>
          </a:xfrm>
          <a:prstGeom prst="rect">
            <a:avLst/>
          </a:prstGeom>
          <a:noFill/>
          <a:ln w="9525">
            <a:noFill/>
          </a:ln>
        </p:spPr>
        <p:txBody>
          <a:bodyPr lIns="92075" tIns="46038" rIns="92075" bIns="46038"/>
          <a:lstStyle/>
          <a:p>
            <a:pPr>
              <a:spcBef>
                <a:spcPct val="20000"/>
              </a:spcBef>
              <a:buClr>
                <a:schemeClr val="tx2"/>
              </a:buClr>
              <a:buSzPct val="75000"/>
            </a:pPr>
            <a:r>
              <a:rPr lang="zh-CN" altLang="en-US" sz="2000" dirty="0">
                <a:latin typeface="Times New Roman" panose="02020603050405020304" pitchFamily="18" charset="0"/>
                <a:ea typeface="宋体" panose="02010600030101010101" pitchFamily="2" charset="-122"/>
              </a:rPr>
              <a:t>输出结果：</a:t>
            </a:r>
            <a:r>
              <a:rPr lang="en-US" altLang="en-US" sz="2000" b="1" dirty="0">
                <a:latin typeface="Courier New" panose="02070309020205020404" pitchFamily="49" charset="0"/>
                <a:cs typeface="Courier New" panose="02070309020205020404" pitchFamily="49" charset="0"/>
              </a:rPr>
              <a:t>Java HTML Perl</a:t>
            </a:r>
            <a:endParaRPr lang="zh-CN" altLang="en-US" sz="2000" dirty="0">
              <a:latin typeface="Times New Roman" panose="02020603050405020304" pitchFamily="18" charset="0"/>
              <a:ea typeface="宋体" panose="02010600030101010101" pitchFamily="2" charset="-122"/>
            </a:endParaRPr>
          </a:p>
        </p:txBody>
      </p:sp>
      <p:graphicFrame>
        <p:nvGraphicFramePr>
          <p:cNvPr id="2" name="表格 1"/>
          <p:cNvGraphicFramePr/>
          <p:nvPr>
            <p:custDataLst>
              <p:tags r:id="rId1"/>
            </p:custDataLst>
          </p:nvPr>
        </p:nvGraphicFramePr>
        <p:xfrm>
          <a:off x="3688715" y="3175635"/>
          <a:ext cx="874395" cy="1097280"/>
        </p:xfrm>
        <a:graphic>
          <a:graphicData uri="http://schemas.openxmlformats.org/drawingml/2006/table">
            <a:tbl>
              <a:tblPr firstRow="1" bandRow="1">
                <a:tableStyleId>{5C22544A-7EE6-4342-B048-85BDC9FD1C3A}</a:tableStyleId>
              </a:tblPr>
              <a:tblGrid>
                <a:gridCol w="874395">
                  <a:extLst>
                    <a:ext uri="{9D8B030D-6E8A-4147-A177-3AD203B41FA5}">
                      <a16:colId xmlns:a16="http://schemas.microsoft.com/office/drawing/2014/main" val="20000"/>
                    </a:ext>
                  </a:extLst>
                </a:gridCol>
              </a:tblGrid>
              <a:tr h="365760">
                <a:tc>
                  <a:txBody>
                    <a:bodyPr/>
                    <a:lstStyle/>
                    <a:p>
                      <a:pPr algn="ctr">
                        <a:buNone/>
                      </a:pPr>
                      <a:r>
                        <a:rPr lang="en-US" altLang="en-US" sz="1800" dirty="0">
                          <a:solidFill>
                            <a:schemeClr val="bg1"/>
                          </a:solidFill>
                          <a:latin typeface="Courier New" panose="02070309020205020404" pitchFamily="49" charset="0"/>
                          <a:sym typeface="+mn-ea"/>
                        </a:rPr>
                        <a:t>Java</a:t>
                      </a:r>
                    </a:p>
                  </a:txBody>
                  <a:tcPr>
                    <a:solidFill>
                      <a:schemeClr val="tx1"/>
                    </a:solidFill>
                  </a:tcPr>
                </a:tc>
                <a:extLst>
                  <a:ext uri="{0D108BD9-81ED-4DB2-BD59-A6C34878D82A}">
                    <a16:rowId xmlns:a16="http://schemas.microsoft.com/office/drawing/2014/main" val="10000"/>
                  </a:ext>
                </a:extLst>
              </a:tr>
              <a:tr h="365760">
                <a:tc>
                  <a:txBody>
                    <a:bodyPr/>
                    <a:lstStyle/>
                    <a:p>
                      <a:pPr algn="ctr">
                        <a:buNone/>
                      </a:pPr>
                      <a:r>
                        <a:rPr lang="en-US" altLang="en-US" sz="1800" b="1" dirty="0">
                          <a:solidFill>
                            <a:schemeClr val="bg1"/>
                          </a:solidFill>
                          <a:latin typeface="Courier New" panose="02070309020205020404" pitchFamily="49" charset="0"/>
                          <a:sym typeface="+mn-ea"/>
                        </a:rPr>
                        <a:t>HTML</a:t>
                      </a:r>
                    </a:p>
                  </a:txBody>
                  <a:tcPr>
                    <a:solidFill>
                      <a:prstClr val="black"/>
                    </a:solidFill>
                  </a:tcPr>
                </a:tc>
                <a:extLst>
                  <a:ext uri="{0D108BD9-81ED-4DB2-BD59-A6C34878D82A}">
                    <a16:rowId xmlns:a16="http://schemas.microsoft.com/office/drawing/2014/main" val="10001"/>
                  </a:ext>
                </a:extLst>
              </a:tr>
              <a:tr h="365760">
                <a:tc>
                  <a:txBody>
                    <a:bodyPr/>
                    <a:lstStyle/>
                    <a:p>
                      <a:pPr algn="ctr">
                        <a:buNone/>
                      </a:pPr>
                      <a:r>
                        <a:rPr lang="en-US" altLang="en-US" sz="1800" b="1" dirty="0">
                          <a:solidFill>
                            <a:schemeClr val="bg1"/>
                          </a:solidFill>
                          <a:latin typeface="Courier New" panose="02070309020205020404" pitchFamily="49" charset="0"/>
                          <a:sym typeface="+mn-ea"/>
                        </a:rPr>
                        <a:t>Perl</a:t>
                      </a:r>
                    </a:p>
                  </a:txBody>
                  <a:tcPr>
                    <a:solidFill>
                      <a:prstClr val="black"/>
                    </a:solidFill>
                  </a:tcPr>
                </a:tc>
                <a:extLst>
                  <a:ext uri="{0D108BD9-81ED-4DB2-BD59-A6C34878D82A}">
                    <a16:rowId xmlns:a16="http://schemas.microsoft.com/office/drawing/2014/main" val="10002"/>
                  </a:ext>
                </a:extLst>
              </a:tr>
            </a:tbl>
          </a:graphicData>
        </a:graphic>
      </p:graphicFrame>
      <p:grpSp>
        <p:nvGrpSpPr>
          <p:cNvPr id="5" name="组合 4"/>
          <p:cNvGrpSpPr/>
          <p:nvPr/>
        </p:nvGrpSpPr>
        <p:grpSpPr>
          <a:xfrm>
            <a:off x="1701800" y="2997835"/>
            <a:ext cx="1985645" cy="368300"/>
            <a:chOff x="2620" y="4721"/>
            <a:chExt cx="3127" cy="580"/>
          </a:xfrm>
        </p:grpSpPr>
        <p:sp>
          <p:nvSpPr>
            <p:cNvPr id="3" name="文本框 2"/>
            <p:cNvSpPr txBox="1"/>
            <p:nvPr/>
          </p:nvSpPr>
          <p:spPr>
            <a:xfrm>
              <a:off x="2620" y="4721"/>
              <a:ext cx="1709" cy="580"/>
            </a:xfrm>
            <a:prstGeom prst="rect">
              <a:avLst/>
            </a:prstGeom>
            <a:noFill/>
            <a:ln w="28575" cmpd="sng">
              <a:solidFill>
                <a:schemeClr val="accent1">
                  <a:shade val="50000"/>
                </a:schemeClr>
              </a:solidFill>
              <a:prstDash val="solid"/>
            </a:ln>
          </p:spPr>
          <p:txBody>
            <a:bodyPr wrap="square" rtlCol="0">
              <a:spAutoFit/>
            </a:bodyPr>
            <a:lstStyle/>
            <a:p>
              <a:pPr algn="ctr"/>
              <a:r>
                <a:rPr lang="en-US" altLang="en-US" sz="1800" b="1" dirty="0">
                  <a:solidFill>
                    <a:srgbClr val="0070C0"/>
                  </a:solidFill>
                  <a:latin typeface="Courier New" panose="02070309020205020404" pitchFamily="49" charset="0"/>
                  <a:sym typeface="+mn-ea"/>
                </a:rPr>
                <a:t>tokens</a:t>
              </a:r>
            </a:p>
          </p:txBody>
        </p:sp>
        <p:cxnSp>
          <p:nvCxnSpPr>
            <p:cNvPr id="4" name="直接箭头连接符 3"/>
            <p:cNvCxnSpPr>
              <a:stCxn id="3" idx="3"/>
            </p:cNvCxnSpPr>
            <p:nvPr/>
          </p:nvCxnSpPr>
          <p:spPr>
            <a:xfrm>
              <a:off x="4329" y="5011"/>
              <a:ext cx="1419" cy="26"/>
            </a:xfrm>
            <a:prstGeom prst="straightConnector1">
              <a:avLst/>
            </a:prstGeom>
            <a:solidFill>
              <a:schemeClr val="accent1"/>
            </a:solidFill>
            <a:ln w="38100" cap="flat" cmpd="sng" algn="ctr">
              <a:solidFill>
                <a:schemeClr val="tx1"/>
              </a:solidFill>
              <a:prstDash val="solid"/>
              <a:round/>
              <a:headEnd type="none" w="sm" len="sm"/>
              <a:tailEnd type="arrow" w="sm" len="sm"/>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3014"/>
                                        </p:tgtEl>
                                        <p:attrNameLst>
                                          <p:attrName>style.visibility</p:attrName>
                                        </p:attrNameLst>
                                      </p:cBhvr>
                                      <p:to>
                                        <p:strVal val="visible"/>
                                      </p:to>
                                    </p:set>
                                    <p:animEffect transition="in" filter="blinds(horizontal)">
                                      <p:cBhvr>
                                        <p:cTn id="17" dur="500"/>
                                        <p:tgtEl>
                                          <p:spTgt spid="430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p:cNvSpPr>
          <p:nvPr>
            <p:ph type="title"/>
          </p:nvPr>
        </p:nvSpPr>
        <p:spPr/>
        <p:txBody>
          <a:bodyPr vert="horz" wrap="square" lIns="92075" tIns="46038" rIns="92075" bIns="46038" anchor="ctr" anchorCtr="0"/>
          <a:lstStyle/>
          <a:p>
            <a:pPr eaLnBrk="1" hangingPunct="1">
              <a:buNone/>
            </a:pPr>
            <a:r>
              <a:rPr lang="zh-CN" altLang="en-US" sz="3200" kern="1200" dirty="0">
                <a:latin typeface="Courier New" panose="02070309020205020404" pitchFamily="49" charset="0"/>
                <a:ea typeface="宋体" panose="02010600030101010101" pitchFamily="2" charset="-122"/>
                <a:cs typeface="+mj-cs"/>
              </a:rPr>
              <a:t>依照模式匹配、替换和分割字符串</a:t>
            </a:r>
            <a:r>
              <a:rPr lang="en-US" altLang="en-US" kern="1200" dirty="0">
                <a:latin typeface="Courier New" panose="02070309020205020404" pitchFamily="49" charset="0"/>
                <a:ea typeface="宋体" panose="02010600030101010101" pitchFamily="2" charset="-122"/>
                <a:cs typeface="+mj-cs"/>
              </a:rPr>
              <a:t> </a:t>
            </a:r>
          </a:p>
        </p:txBody>
      </p:sp>
      <p:sp>
        <p:nvSpPr>
          <p:cNvPr id="58371" name="Rectangle 3"/>
          <p:cNvSpPr>
            <a:spLocks noGrp="1"/>
          </p:cNvSpPr>
          <p:nvPr>
            <p:ph idx="1"/>
          </p:nvPr>
        </p:nvSpPr>
        <p:spPr/>
        <p:txBody>
          <a:bodyPr vert="horz" wrap="square" lIns="92075" tIns="46038" rIns="92075" bIns="46038" anchor="t" anchorCtr="0"/>
          <a:lstStyle/>
          <a:p>
            <a:pPr marL="0" indent="0" eaLnBrk="1" hangingPunct="1">
              <a:lnSpc>
                <a:spcPct val="95000"/>
              </a:lnSpc>
              <a:buSzPct val="75000"/>
              <a:buFont typeface="Monotype Sorts" pitchFamily="2" charset="2"/>
              <a:buNone/>
            </a:pPr>
            <a:r>
              <a:rPr lang="en-US" altLang="zh-CN" sz="2600" kern="1200" dirty="0">
                <a:latin typeface="+mn-lt"/>
                <a:ea typeface="宋体" panose="02010600030101010101" pitchFamily="2" charset="-122"/>
                <a:cs typeface="+mn-cs"/>
              </a:rPr>
              <a:t>      可以</a:t>
            </a:r>
            <a:r>
              <a:rPr lang="zh-CN" altLang="en-US" sz="2600" kern="1200" dirty="0">
                <a:latin typeface="+mn-lt"/>
                <a:ea typeface="宋体" panose="02010600030101010101" pitchFamily="2" charset="-122"/>
                <a:cs typeface="+mn-cs"/>
              </a:rPr>
              <a:t>使用“正则表达式”通过模式匹配的方式来进行字符串的匹配、替换和分割。这是极度有用和强大的特性。</a:t>
            </a:r>
            <a:endParaRPr lang="en-US" altLang="zh-CN" sz="2600" kern="1200" dirty="0">
              <a:latin typeface="+mn-lt"/>
              <a:ea typeface="宋体" panose="02010600030101010101" pitchFamily="2" charset="-122"/>
              <a:cs typeface="+mn-cs"/>
            </a:endParaRPr>
          </a:p>
          <a:p>
            <a:pPr marL="0" indent="0" eaLnBrk="1" hangingPunct="1">
              <a:lnSpc>
                <a:spcPct val="95000"/>
              </a:lnSpc>
              <a:buSzPct val="75000"/>
              <a:buFont typeface="Monotype Sorts" pitchFamily="2" charset="2"/>
              <a:buNone/>
            </a:pPr>
            <a:r>
              <a:rPr lang="zh-CN" altLang="en-US" sz="2600" kern="1200" dirty="0">
                <a:latin typeface="+mn-lt"/>
                <a:ea typeface="宋体" panose="02010600030101010101" pitchFamily="2" charset="-122"/>
                <a:cs typeface="+mn-cs"/>
              </a:rPr>
              <a:t>      正则表达式是一个字符串，用于描述匹配一个字符串集的模式。</a:t>
            </a:r>
            <a:endParaRPr lang="en-US" altLang="zh-CN" sz="2600" kern="1200" dirty="0">
              <a:latin typeface="+mn-lt"/>
              <a:ea typeface="宋体" panose="02010600030101010101" pitchFamily="2" charset="-122"/>
              <a:cs typeface="+mn-cs"/>
            </a:endParaRPr>
          </a:p>
          <a:p>
            <a:pPr marL="0" indent="0" eaLnBrk="1" hangingPunct="1">
              <a:lnSpc>
                <a:spcPct val="95000"/>
              </a:lnSpc>
              <a:buSzPct val="75000"/>
              <a:buFont typeface="Monotype Sorts" pitchFamily="2" charset="2"/>
              <a:buNone/>
            </a:pPr>
            <a:r>
              <a:rPr lang="en-US" altLang="zh-CN" sz="2600" kern="1200" dirty="0">
                <a:latin typeface="+mn-lt"/>
                <a:ea typeface="宋体" panose="02010600030101010101" pitchFamily="2" charset="-122"/>
                <a:cs typeface="+mn-cs"/>
              </a:rPr>
              <a:t>      正则</a:t>
            </a:r>
            <a:r>
              <a:rPr lang="zh-CN" altLang="en-US" sz="2600" kern="1200" dirty="0">
                <a:latin typeface="+mn-lt"/>
                <a:ea typeface="宋体" panose="02010600030101010101" pitchFamily="2" charset="-122"/>
                <a:cs typeface="+mn-cs"/>
              </a:rPr>
              <a:t>表达式对起步阶段的学生来讲可能比较复杂。基于该原因，我们只使用两个简单的模式，若要进一步学习，请参照补充材料</a:t>
            </a:r>
            <a:r>
              <a:rPr lang="en-US" altLang="zh-CN" sz="2600" kern="1200" dirty="0">
                <a:latin typeface="+mn-lt"/>
                <a:ea typeface="宋体" panose="02010600030101010101" pitchFamily="2" charset="-122"/>
                <a:cs typeface="+mn-cs"/>
              </a:rPr>
              <a:t>H</a:t>
            </a:r>
            <a:r>
              <a:rPr lang="zh-CN" altLang="en-US" sz="2600" kern="1200" dirty="0">
                <a:latin typeface="+mn-lt"/>
                <a:ea typeface="宋体" panose="02010600030101010101" pitchFamily="2" charset="-122"/>
                <a:cs typeface="+mn-cs"/>
              </a:rPr>
              <a:t>。</a:t>
            </a:r>
            <a:endParaRPr lang="en-US" altLang="en-US" sz="2500" kern="1200" dirty="0">
              <a:latin typeface="Courier" charset="0"/>
              <a:ea typeface="Times New Roman" panose="02020603050405020304" pitchFamily="18" charset="0"/>
              <a:cs typeface="+mn-cs"/>
            </a:endParaRPr>
          </a:p>
        </p:txBody>
      </p:sp>
      <p:sp>
        <p:nvSpPr>
          <p:cNvPr id="5837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41</a:t>
            </a:fld>
            <a:endParaRPr lang="en-US" altLang="en-US" sz="1400" dirty="0">
              <a:ea typeface="宋体" panose="02010600030101010101" pitchFamily="2" charset="-122"/>
            </a:endParaRPr>
          </a:p>
        </p:txBody>
      </p:sp>
      <p:sp>
        <p:nvSpPr>
          <p:cNvPr id="44037" name="Rectangle 4"/>
          <p:cNvSpPr/>
          <p:nvPr/>
        </p:nvSpPr>
        <p:spPr>
          <a:xfrm>
            <a:off x="1028700" y="4495800"/>
            <a:ext cx="7010400" cy="800100"/>
          </a:xfrm>
          <a:prstGeom prst="rect">
            <a:avLst/>
          </a:prstGeom>
          <a:noFill/>
          <a:ln w="9525">
            <a:noFill/>
          </a:ln>
        </p:spPr>
        <p:txBody>
          <a:bodyPr lIns="92075" tIns="46038" rIns="92075" bIns="46038" anchor="ctr" anchorCtr="0"/>
          <a:lstStyle/>
          <a:p>
            <a:pPr>
              <a:spcBef>
                <a:spcPct val="20000"/>
              </a:spcBef>
              <a:buClr>
                <a:schemeClr val="tx2"/>
              </a:buClr>
              <a:buSzPct val="75000"/>
              <a:buFont typeface="Monotype Sorts" pitchFamily="2" charset="2"/>
              <a:buNone/>
            </a:pPr>
            <a:r>
              <a:rPr lang="en-US" altLang="en-US" sz="2000" b="1" dirty="0">
                <a:latin typeface="Courier New" panose="02070309020205020404" pitchFamily="49" charset="0"/>
                <a:cs typeface="Courier New" panose="02070309020205020404" pitchFamily="49" charset="0"/>
                <a:sym typeface="+mn-ea"/>
              </a:rPr>
              <a:t>"</a:t>
            </a:r>
            <a:r>
              <a:rPr lang="en-US" altLang="en-US" sz="2000" b="1" dirty="0">
                <a:latin typeface="Courier New" panose="02070309020205020404" pitchFamily="49" charset="0"/>
                <a:cs typeface="Courier New" panose="02070309020205020404" pitchFamily="49" charset="0"/>
              </a:rPr>
              <a:t>Java</a:t>
            </a:r>
            <a:r>
              <a:rPr lang="en-US" altLang="en-US" sz="2000" b="1" dirty="0">
                <a:latin typeface="Courier New" panose="02070309020205020404" pitchFamily="49" charset="0"/>
                <a:cs typeface="Courier New" panose="02070309020205020404" pitchFamily="49" charset="0"/>
                <a:sym typeface="+mn-ea"/>
              </a:rPr>
              <a:t>"</a:t>
            </a:r>
            <a:r>
              <a:rPr lang="en-US" altLang="en-US" sz="2000" b="1" dirty="0">
                <a:latin typeface="Courier New" panose="02070309020205020404" pitchFamily="49" charset="0"/>
                <a:cs typeface="Courier New" panose="02070309020205020404" pitchFamily="49" charset="0"/>
              </a:rPr>
              <a:t>.</a:t>
            </a:r>
            <a:r>
              <a:rPr lang="en-US" altLang="en-US" sz="2000" b="1" dirty="0">
                <a:solidFill>
                  <a:srgbClr val="C00000"/>
                </a:solidFill>
                <a:latin typeface="Courier New" panose="02070309020205020404" pitchFamily="49" charset="0"/>
                <a:cs typeface="Courier New" panose="02070309020205020404" pitchFamily="49" charset="0"/>
              </a:rPr>
              <a:t>matches</a:t>
            </a:r>
            <a:r>
              <a:rPr lang="en-US" altLang="en-US" sz="2000" b="1" dirty="0">
                <a:latin typeface="Courier New" panose="02070309020205020404" pitchFamily="49" charset="0"/>
                <a:cs typeface="Courier New" panose="02070309020205020404" pitchFamily="49" charset="0"/>
              </a:rPr>
              <a:t>(</a:t>
            </a:r>
            <a:r>
              <a:rPr lang="en-US" altLang="en-US" sz="2000" b="1" dirty="0">
                <a:latin typeface="Courier New" panose="02070309020205020404" pitchFamily="49" charset="0"/>
                <a:cs typeface="Courier New" panose="02070309020205020404" pitchFamily="49" charset="0"/>
                <a:sym typeface="+mn-ea"/>
              </a:rPr>
              <a:t>"</a:t>
            </a:r>
            <a:r>
              <a:rPr lang="en-US" altLang="en-US" sz="2000" b="1" dirty="0">
                <a:latin typeface="Courier New" panose="02070309020205020404" pitchFamily="49" charset="0"/>
                <a:cs typeface="Courier New" panose="02070309020205020404" pitchFamily="49" charset="0"/>
              </a:rPr>
              <a:t>Java</a:t>
            </a:r>
            <a:r>
              <a:rPr lang="en-US" altLang="en-US" sz="2000" b="1" dirty="0">
                <a:latin typeface="Courier New" panose="02070309020205020404" pitchFamily="49" charset="0"/>
                <a:cs typeface="Courier New" panose="02070309020205020404" pitchFamily="49" charset="0"/>
                <a:sym typeface="+mn-ea"/>
              </a:rPr>
              <a:t>"</a:t>
            </a:r>
            <a:r>
              <a:rPr lang="en-US" altLang="en-US" sz="2000" b="1" dirty="0">
                <a:latin typeface="Courier New" panose="02070309020205020404" pitchFamily="49" charset="0"/>
                <a:cs typeface="Courier New" panose="02070309020205020404" pitchFamily="49" charset="0"/>
              </a:rPr>
              <a:t>); //</a:t>
            </a:r>
            <a:r>
              <a:rPr lang="zh-CN" altLang="en-US" sz="2000" b="1" dirty="0">
                <a:latin typeface="Courier New" panose="02070309020205020404" pitchFamily="49" charset="0"/>
                <a:ea typeface="宋体" panose="02010600030101010101" pitchFamily="2" charset="-122"/>
              </a:rPr>
              <a:t>模糊查询 返回</a:t>
            </a:r>
            <a:r>
              <a:rPr lang="en-US" altLang="zh-CN" sz="2000" b="1" dirty="0">
                <a:latin typeface="Courier New" panose="02070309020205020404" pitchFamily="49" charset="0"/>
                <a:ea typeface="宋体" panose="02010600030101010101" pitchFamily="2" charset="-122"/>
              </a:rPr>
              <a:t>true</a:t>
            </a:r>
            <a:endParaRPr lang="en-US" altLang="en-US" sz="2000" b="1" dirty="0">
              <a:latin typeface="Courier New" panose="02070309020205020404" pitchFamily="49" charset="0"/>
              <a:cs typeface="Courier New" panose="02070309020205020404" pitchFamily="49" charset="0"/>
            </a:endParaRPr>
          </a:p>
          <a:p>
            <a:pPr>
              <a:spcBef>
                <a:spcPct val="20000"/>
              </a:spcBef>
              <a:buClr>
                <a:schemeClr val="tx2"/>
              </a:buClr>
              <a:buSzPct val="75000"/>
              <a:buFont typeface="Monotype Sorts" pitchFamily="2" charset="2"/>
              <a:buNone/>
            </a:pPr>
            <a:r>
              <a:rPr lang="en-US" altLang="en-US" sz="2000" b="1" dirty="0">
                <a:latin typeface="Courier New" panose="02070309020205020404" pitchFamily="49" charset="0"/>
                <a:cs typeface="Courier New" panose="02070309020205020404" pitchFamily="49" charset="0"/>
                <a:sym typeface="+mn-ea"/>
              </a:rPr>
              <a:t>"</a:t>
            </a:r>
            <a:r>
              <a:rPr lang="en-US" altLang="en-US" sz="2000" b="1" dirty="0">
                <a:latin typeface="Courier New" panose="02070309020205020404" pitchFamily="49" charset="0"/>
                <a:cs typeface="Courier New" panose="02070309020205020404" pitchFamily="49" charset="0"/>
              </a:rPr>
              <a:t>Java</a:t>
            </a:r>
            <a:r>
              <a:rPr lang="en-US" altLang="en-US" sz="2000" b="1" dirty="0">
                <a:latin typeface="Courier New" panose="02070309020205020404" pitchFamily="49" charset="0"/>
                <a:cs typeface="Courier New" panose="02070309020205020404" pitchFamily="49" charset="0"/>
                <a:sym typeface="+mn-ea"/>
              </a:rPr>
              <a:t>"</a:t>
            </a:r>
            <a:r>
              <a:rPr lang="en-US" altLang="en-US" sz="2000" b="1" dirty="0">
                <a:latin typeface="Courier New" panose="02070309020205020404" pitchFamily="49" charset="0"/>
                <a:cs typeface="Courier New" panose="02070309020205020404" pitchFamily="49" charset="0"/>
              </a:rPr>
              <a:t>.equals(</a:t>
            </a:r>
            <a:r>
              <a:rPr lang="en-US" altLang="en-US" sz="2000" b="1" dirty="0">
                <a:latin typeface="Courier New" panose="02070309020205020404" pitchFamily="49" charset="0"/>
                <a:cs typeface="Courier New" panose="02070309020205020404" pitchFamily="49" charset="0"/>
                <a:sym typeface="+mn-ea"/>
              </a:rPr>
              <a:t>"</a:t>
            </a:r>
            <a:r>
              <a:rPr lang="en-US" altLang="en-US" sz="2000" b="1" dirty="0">
                <a:latin typeface="Courier New" panose="02070309020205020404" pitchFamily="49" charset="0"/>
                <a:cs typeface="Courier New" panose="02070309020205020404" pitchFamily="49" charset="0"/>
              </a:rPr>
              <a:t>Java</a:t>
            </a:r>
            <a:r>
              <a:rPr lang="en-US" altLang="en-US" sz="2000" b="1" dirty="0">
                <a:latin typeface="Courier New" panose="02070309020205020404" pitchFamily="49" charset="0"/>
                <a:cs typeface="Courier New" panose="02070309020205020404" pitchFamily="49" charset="0"/>
                <a:sym typeface="+mn-ea"/>
              </a:rPr>
              <a:t>"</a:t>
            </a:r>
            <a:r>
              <a:rPr lang="en-US" altLang="en-US" sz="2000" b="1" dirty="0">
                <a:latin typeface="Courier New" panose="02070309020205020404" pitchFamily="49" charset="0"/>
                <a:cs typeface="Courier New" panose="02070309020205020404" pitchFamily="49" charset="0"/>
              </a:rPr>
              <a:t>);  //</a:t>
            </a:r>
            <a:r>
              <a:rPr lang="zh-CN" altLang="en-US" sz="2000" b="1" dirty="0">
                <a:latin typeface="Courier New" panose="02070309020205020404" pitchFamily="49" charset="0"/>
                <a:ea typeface="宋体" panose="02010600030101010101" pitchFamily="2" charset="-122"/>
              </a:rPr>
              <a:t>精准匹配 返回</a:t>
            </a:r>
            <a:r>
              <a:rPr lang="en-US" altLang="zh-CN" sz="2000" b="1" dirty="0">
                <a:latin typeface="Courier New" panose="02070309020205020404" pitchFamily="49" charset="0"/>
                <a:ea typeface="宋体" panose="02010600030101010101" pitchFamily="2" charset="-122"/>
              </a:rPr>
              <a:t>true</a:t>
            </a:r>
            <a:endParaRPr lang="en-US" altLang="en-US" sz="2000" b="1" dirty="0">
              <a:latin typeface="Courier New" panose="02070309020205020404" pitchFamily="49" charset="0"/>
              <a:ea typeface="Courier New" panose="02070309020205020404" pitchFamily="49" charset="0"/>
            </a:endParaRPr>
          </a:p>
        </p:txBody>
      </p:sp>
      <p:sp>
        <p:nvSpPr>
          <p:cNvPr id="44038" name="Rectangle 5"/>
          <p:cNvSpPr/>
          <p:nvPr/>
        </p:nvSpPr>
        <p:spPr>
          <a:xfrm>
            <a:off x="1028700" y="5410200"/>
            <a:ext cx="6858000" cy="800100"/>
          </a:xfrm>
          <a:prstGeom prst="rect">
            <a:avLst/>
          </a:prstGeom>
          <a:noFill/>
          <a:ln w="9525">
            <a:noFill/>
          </a:ln>
        </p:spPr>
        <p:txBody>
          <a:bodyPr lIns="92075" tIns="46038" rIns="92075" bIns="46038" anchor="ctr" anchorCtr="0"/>
          <a:lstStyle/>
          <a:p>
            <a:pPr>
              <a:spcBef>
                <a:spcPct val="20000"/>
              </a:spcBef>
              <a:buClr>
                <a:schemeClr val="tx2"/>
              </a:buClr>
              <a:buSzPct val="75000"/>
              <a:buFont typeface="Monotype Sorts" pitchFamily="2" charset="2"/>
              <a:buNone/>
            </a:pPr>
            <a:r>
              <a:rPr lang="en-US" altLang="en-US" sz="2000" b="1" dirty="0">
                <a:latin typeface="Courier New" panose="02070309020205020404" pitchFamily="49" charset="0"/>
                <a:cs typeface="Courier New" panose="02070309020205020404" pitchFamily="49" charset="0"/>
              </a:rPr>
              <a:t>"Java is fun".</a:t>
            </a:r>
            <a:r>
              <a:rPr lang="en-US" altLang="en-US" sz="2000" b="1" dirty="0">
                <a:solidFill>
                  <a:srgbClr val="C00000"/>
                </a:solidFill>
                <a:latin typeface="Courier New" panose="02070309020205020404" pitchFamily="49" charset="0"/>
                <a:cs typeface="Courier New" panose="02070309020205020404" pitchFamily="49" charset="0"/>
              </a:rPr>
              <a:t>matches</a:t>
            </a:r>
            <a:r>
              <a:rPr lang="en-US" altLang="en-US" sz="2000" b="1" dirty="0">
                <a:latin typeface="Courier New" panose="02070309020205020404" pitchFamily="49" charset="0"/>
                <a:cs typeface="Courier New" panose="02070309020205020404" pitchFamily="49" charset="0"/>
              </a:rPr>
              <a:t>(</a:t>
            </a:r>
            <a:r>
              <a:rPr lang="en-US" altLang="en-US" sz="2000" b="1" dirty="0">
                <a:solidFill>
                  <a:srgbClr val="006600"/>
                </a:solidFill>
                <a:latin typeface="Courier New" panose="02070309020205020404" pitchFamily="49" charset="0"/>
                <a:cs typeface="Courier New" panose="02070309020205020404" pitchFamily="49" charset="0"/>
              </a:rPr>
              <a:t>"Java</a:t>
            </a:r>
            <a:r>
              <a:rPr lang="en-US" altLang="en-US" sz="2000" b="1" dirty="0">
                <a:solidFill>
                  <a:srgbClr val="006600"/>
                </a:solidFill>
                <a:highlight>
                  <a:srgbClr val="FFFF00"/>
                </a:highlight>
                <a:latin typeface="Courier New" panose="02070309020205020404" pitchFamily="49" charset="0"/>
                <a:cs typeface="Courier New" panose="02070309020205020404" pitchFamily="49" charset="0"/>
              </a:rPr>
              <a:t>.*</a:t>
            </a:r>
            <a:r>
              <a:rPr lang="en-US" altLang="en-US" sz="2000" b="1" dirty="0">
                <a:solidFill>
                  <a:srgbClr val="006600"/>
                </a:solidFill>
                <a:latin typeface="Courier New" panose="02070309020205020404" pitchFamily="49" charset="0"/>
                <a:cs typeface="Courier New" panose="02070309020205020404" pitchFamily="49" charset="0"/>
              </a:rPr>
              <a:t>"</a:t>
            </a:r>
            <a:r>
              <a:rPr lang="en-US" altLang="en-US" sz="2000" b="1" dirty="0">
                <a:latin typeface="Courier New" panose="02070309020205020404" pitchFamily="49" charset="0"/>
                <a:cs typeface="Courier New" panose="02070309020205020404" pitchFamily="49" charset="0"/>
              </a:rPr>
              <a:t>); </a:t>
            </a:r>
            <a:r>
              <a:rPr lang="en-US" altLang="zh-CN" sz="2000" b="1" dirty="0">
                <a:latin typeface="Courier New" panose="02070309020205020404" pitchFamily="49" charset="0"/>
                <a:ea typeface="宋体" panose="02010600030101010101" pitchFamily="2" charset="-122"/>
              </a:rPr>
              <a:t>//</a:t>
            </a:r>
            <a:r>
              <a:rPr lang="zh-CN" altLang="en-US" sz="2000" b="1" dirty="0">
                <a:latin typeface="Courier New" panose="02070309020205020404" pitchFamily="49" charset="0"/>
                <a:ea typeface="宋体" panose="02010600030101010101" pitchFamily="2" charset="-122"/>
              </a:rPr>
              <a:t>返回</a:t>
            </a:r>
            <a:r>
              <a:rPr lang="en-US" altLang="zh-CN" sz="2000" b="1" dirty="0">
                <a:latin typeface="Courier New" panose="02070309020205020404" pitchFamily="49" charset="0"/>
                <a:ea typeface="宋体" panose="02010600030101010101" pitchFamily="2" charset="-122"/>
              </a:rPr>
              <a:t>true</a:t>
            </a:r>
            <a:endParaRPr lang="en-US" altLang="en-US" sz="2000" b="1" dirty="0">
              <a:latin typeface="Courier New" panose="02070309020205020404" pitchFamily="49" charset="0"/>
              <a:cs typeface="Courier New" panose="02070309020205020404" pitchFamily="49" charset="0"/>
            </a:endParaRPr>
          </a:p>
          <a:p>
            <a:pPr>
              <a:spcBef>
                <a:spcPct val="20000"/>
              </a:spcBef>
              <a:buClr>
                <a:schemeClr val="tx2"/>
              </a:buClr>
              <a:buSzPct val="75000"/>
              <a:buFont typeface="Monotype Sorts" pitchFamily="2" charset="2"/>
              <a:buNone/>
            </a:pPr>
            <a:r>
              <a:rPr lang="en-US" altLang="en-US" sz="2000" b="1" dirty="0">
                <a:latin typeface="Courier New" panose="02070309020205020404" pitchFamily="49" charset="0"/>
                <a:cs typeface="Courier New" panose="02070309020205020404" pitchFamily="49" charset="0"/>
              </a:rPr>
              <a:t>"Java is cool".</a:t>
            </a:r>
            <a:r>
              <a:rPr lang="en-US" altLang="en-US" sz="2000" b="1" dirty="0">
                <a:solidFill>
                  <a:srgbClr val="C00000"/>
                </a:solidFill>
                <a:latin typeface="Courier New" panose="02070309020205020404" pitchFamily="49" charset="0"/>
                <a:cs typeface="Courier New" panose="02070309020205020404" pitchFamily="49" charset="0"/>
              </a:rPr>
              <a:t>matches</a:t>
            </a:r>
            <a:r>
              <a:rPr lang="en-US" altLang="en-US" sz="2000" b="1" dirty="0">
                <a:latin typeface="Courier New" panose="02070309020205020404" pitchFamily="49" charset="0"/>
                <a:cs typeface="Courier New" panose="02070309020205020404" pitchFamily="49" charset="0"/>
              </a:rPr>
              <a:t>(</a:t>
            </a:r>
            <a:r>
              <a:rPr lang="en-US" altLang="en-US" sz="2000" b="1" dirty="0">
                <a:solidFill>
                  <a:srgbClr val="006600"/>
                </a:solidFill>
                <a:latin typeface="Courier New" panose="02070309020205020404" pitchFamily="49" charset="0"/>
                <a:cs typeface="Courier New" panose="02070309020205020404" pitchFamily="49" charset="0"/>
              </a:rPr>
              <a:t>"Java</a:t>
            </a:r>
            <a:r>
              <a:rPr lang="en-US" altLang="en-US" sz="2000" b="1" dirty="0">
                <a:solidFill>
                  <a:srgbClr val="006600"/>
                </a:solidFill>
                <a:highlight>
                  <a:srgbClr val="FFFF00"/>
                </a:highlight>
                <a:latin typeface="Courier New" panose="02070309020205020404" pitchFamily="49" charset="0"/>
                <a:cs typeface="Courier New" panose="02070309020205020404" pitchFamily="49" charset="0"/>
              </a:rPr>
              <a:t>.*</a:t>
            </a:r>
            <a:r>
              <a:rPr lang="en-US" altLang="en-US" sz="2000" b="1" dirty="0">
                <a:solidFill>
                  <a:srgbClr val="006600"/>
                </a:solidFill>
                <a:latin typeface="Courier New" panose="02070309020205020404" pitchFamily="49" charset="0"/>
                <a:cs typeface="Courier New" panose="02070309020205020404" pitchFamily="49" charset="0"/>
              </a:rPr>
              <a:t>"</a:t>
            </a:r>
            <a:r>
              <a:rPr lang="en-US" altLang="en-US" sz="2000" b="1" dirty="0">
                <a:latin typeface="Courier New" panose="02070309020205020404" pitchFamily="49" charset="0"/>
                <a:cs typeface="Courier New" panose="02070309020205020404" pitchFamily="49" charset="0"/>
              </a:rPr>
              <a:t>); </a:t>
            </a:r>
            <a:r>
              <a:rPr lang="en-US" altLang="zh-CN" sz="2000" b="1" dirty="0">
                <a:latin typeface="Courier New" panose="02070309020205020404" pitchFamily="49" charset="0"/>
                <a:ea typeface="宋体" panose="02010600030101010101" pitchFamily="2" charset="-122"/>
              </a:rPr>
              <a:t>//</a:t>
            </a:r>
            <a:r>
              <a:rPr lang="zh-CN" altLang="en-US" sz="2000" b="1" dirty="0">
                <a:latin typeface="Courier New" panose="02070309020205020404" pitchFamily="49" charset="0"/>
                <a:ea typeface="宋体" panose="02010600030101010101" pitchFamily="2" charset="-122"/>
              </a:rPr>
              <a:t>返回</a:t>
            </a:r>
            <a:r>
              <a:rPr lang="en-US" altLang="zh-CN" sz="2000" b="1" dirty="0">
                <a:latin typeface="Courier New" panose="02070309020205020404" pitchFamily="49" charset="0"/>
                <a:ea typeface="宋体" panose="02010600030101010101" pitchFamily="2" charset="-122"/>
              </a:rPr>
              <a:t>true</a:t>
            </a:r>
            <a:endParaRPr lang="en-US" altLang="en-US" sz="2000" b="1" dirty="0">
              <a:latin typeface="Courier New" panose="02070309020205020404" pitchFamily="49" charset="0"/>
              <a:ea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4037"/>
                                        </p:tgtEl>
                                        <p:attrNameLst>
                                          <p:attrName>style.visibility</p:attrName>
                                        </p:attrNameLst>
                                      </p:cBhvr>
                                      <p:to>
                                        <p:strVal val="visible"/>
                                      </p:to>
                                    </p:set>
                                    <p:animEffect transition="in" filter="box(in)">
                                      <p:cBhvr>
                                        <p:cTn id="7" dur="500"/>
                                        <p:tgtEl>
                                          <p:spTgt spid="4403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4038"/>
                                        </p:tgtEl>
                                        <p:attrNameLst>
                                          <p:attrName>style.visibility</p:attrName>
                                        </p:attrNameLst>
                                      </p:cBhvr>
                                      <p:to>
                                        <p:strVal val="visible"/>
                                      </p:to>
                                    </p:set>
                                    <p:animEffect transition="in" filter="box(in)">
                                      <p:cBhvr>
                                        <p:cTn id="12" dur="500"/>
                                        <p:tgtEl>
                                          <p:spTgt spid="44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7" grpId="0"/>
      <p:bldP spid="4403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p:cNvSpPr>
          <p:nvPr>
            <p:ph type="title"/>
          </p:nvPr>
        </p:nvSpPr>
        <p:spPr/>
        <p:txBody>
          <a:bodyPr vert="horz" wrap="square" lIns="92075" tIns="46038" rIns="92075" bIns="46038" anchor="ctr" anchorCtr="0"/>
          <a:lstStyle/>
          <a:p>
            <a:pPr eaLnBrk="1" hangingPunct="1">
              <a:buNone/>
            </a:pPr>
            <a:r>
              <a:rPr lang="zh-CN" altLang="en-US" sz="3200" kern="1200" dirty="0">
                <a:latin typeface="Courier New" panose="02070309020205020404" pitchFamily="49" charset="0"/>
                <a:ea typeface="宋体" panose="02010600030101010101" pitchFamily="2" charset="-122"/>
                <a:cs typeface="+mj-cs"/>
              </a:rPr>
              <a:t>依照模式匹配、替换和分割字符串</a:t>
            </a:r>
            <a:endParaRPr lang="en-US" altLang="en-US" sz="3200" kern="1200" dirty="0">
              <a:latin typeface="Courier New" panose="02070309020205020404" pitchFamily="49" charset="0"/>
              <a:ea typeface="宋体" panose="02010600030101010101" pitchFamily="2" charset="-122"/>
              <a:cs typeface="+mj-cs"/>
            </a:endParaRPr>
          </a:p>
        </p:txBody>
      </p:sp>
      <p:sp>
        <p:nvSpPr>
          <p:cNvPr id="59395" name="Rectangle 3"/>
          <p:cNvSpPr>
            <a:spLocks noGrp="1"/>
          </p:cNvSpPr>
          <p:nvPr>
            <p:ph idx="1"/>
          </p:nvPr>
        </p:nvSpPr>
        <p:spPr/>
        <p:txBody>
          <a:bodyPr vert="horz" wrap="square" lIns="92075" tIns="46038" rIns="92075" bIns="46038" anchor="t" anchorCtr="0"/>
          <a:lstStyle/>
          <a:p>
            <a:pPr marL="0" indent="0" eaLnBrk="1" hangingPunct="1">
              <a:buSzPct val="75000"/>
            </a:pPr>
            <a:r>
              <a:rPr lang="en-US" altLang="zh-CN" sz="2800" kern="1200" dirty="0">
                <a:latin typeface="Consolas" panose="020B0609020204030204" pitchFamily="49" charset="0"/>
                <a:ea typeface="宋体" panose="02010600030101010101" pitchFamily="2" charset="-122"/>
                <a:cs typeface="+mn-cs"/>
              </a:rPr>
              <a:t>方法 </a:t>
            </a:r>
            <a:r>
              <a:rPr lang="en-US" altLang="en-US" sz="2800" b="1" kern="1200" dirty="0">
                <a:latin typeface="Courier New" panose="02070309020205020404" pitchFamily="49" charset="0"/>
                <a:ea typeface="宋体" panose="02010600030101010101" pitchFamily="2" charset="-122"/>
                <a:cs typeface="+mn-cs"/>
              </a:rPr>
              <a:t>replaceAll</a:t>
            </a:r>
            <a:r>
              <a:rPr lang="en-US" altLang="en-US" sz="2800" kern="1200" dirty="0">
                <a:latin typeface="Consolas" panose="020B0609020204030204" pitchFamily="49" charset="0"/>
                <a:ea typeface="宋体" panose="02010600030101010101" pitchFamily="2" charset="-122"/>
                <a:cs typeface="+mn-cs"/>
              </a:rPr>
              <a:t>, </a:t>
            </a:r>
            <a:r>
              <a:rPr lang="en-US" altLang="en-US" sz="2800" b="1" kern="1200" dirty="0">
                <a:latin typeface="Courier New" panose="02070309020205020404" pitchFamily="49" charset="0"/>
                <a:ea typeface="宋体" panose="02010600030101010101" pitchFamily="2" charset="-122"/>
                <a:cs typeface="+mn-cs"/>
              </a:rPr>
              <a:t>replaceFirst</a:t>
            </a:r>
            <a:r>
              <a:rPr lang="zh-CN" altLang="en-US" sz="2800" kern="1200" dirty="0">
                <a:latin typeface="Consolas" panose="020B0609020204030204" pitchFamily="49" charset="0"/>
                <a:ea typeface="宋体" panose="02010600030101010101" pitchFamily="2" charset="-122"/>
                <a:cs typeface="+mn-cs"/>
              </a:rPr>
              <a:t>以及</a:t>
            </a:r>
            <a:r>
              <a:rPr lang="en-US" altLang="en-US" sz="2800" b="1" kern="1200" dirty="0">
                <a:latin typeface="Courier New" panose="02070309020205020404" pitchFamily="49" charset="0"/>
                <a:ea typeface="宋体" panose="02010600030101010101" pitchFamily="2" charset="-122"/>
                <a:cs typeface="+mn-cs"/>
              </a:rPr>
              <a:t>split</a:t>
            </a:r>
            <a:r>
              <a:rPr lang="en-US" altLang="zh-CN" sz="2800" kern="1200" dirty="0">
                <a:latin typeface="Consolas" panose="020B0609020204030204" pitchFamily="49" charset="0"/>
                <a:ea typeface="宋体" panose="02010600030101010101" pitchFamily="2" charset="-122"/>
                <a:cs typeface="+mn-cs"/>
              </a:rPr>
              <a:t>也</a:t>
            </a:r>
            <a:r>
              <a:rPr lang="zh-CN" altLang="en-US" sz="2800" kern="1200" dirty="0">
                <a:latin typeface="Consolas" panose="020B0609020204030204" pitchFamily="49" charset="0"/>
                <a:ea typeface="宋体" panose="02010600030101010101" pitchFamily="2" charset="-122"/>
                <a:cs typeface="+mn-cs"/>
              </a:rPr>
              <a:t>可以和正则表达式结合在一起使用。</a:t>
            </a:r>
            <a:endParaRPr lang="en-US" altLang="zh-CN" sz="2800" kern="1200" dirty="0">
              <a:latin typeface="Consolas" panose="020B0609020204030204" pitchFamily="49" charset="0"/>
              <a:ea typeface="宋体" panose="02010600030101010101" pitchFamily="2" charset="-122"/>
              <a:cs typeface="+mn-cs"/>
            </a:endParaRPr>
          </a:p>
          <a:p>
            <a:pPr marL="400050" lvl="1" indent="0" eaLnBrk="1" hangingPunct="1">
              <a:buFontTx/>
              <a:buNone/>
            </a:pPr>
            <a:endParaRPr lang="en-US" altLang="zh-CN" sz="2400" kern="1200" dirty="0">
              <a:latin typeface="+mn-lt"/>
              <a:ea typeface="宋体" panose="02010600030101010101" pitchFamily="2" charset="-122"/>
              <a:cs typeface="+mn-cs"/>
            </a:endParaRPr>
          </a:p>
          <a:p>
            <a:pPr marL="400050" lvl="1" indent="0" eaLnBrk="1" hangingPunct="1">
              <a:buFontTx/>
              <a:buNone/>
            </a:pPr>
            <a:r>
              <a:rPr lang="zh-CN" altLang="en-US" sz="2000" kern="1200" dirty="0">
                <a:latin typeface="+mn-lt"/>
                <a:ea typeface="宋体" panose="02010600030101010101" pitchFamily="2" charset="-122"/>
                <a:cs typeface="+mn-cs"/>
              </a:rPr>
              <a:t>例如，下面语句用字符串</a:t>
            </a:r>
            <a:r>
              <a:rPr lang="en-US" altLang="zh-CN" sz="2000" b="1" kern="1200" dirty="0">
                <a:latin typeface="Courier New" panose="02070309020205020404" pitchFamily="49" charset="0"/>
                <a:ea typeface="宋体" panose="02010600030101010101" pitchFamily="2" charset="-122"/>
                <a:cs typeface="+mn-cs"/>
              </a:rPr>
              <a:t>NNN</a:t>
            </a:r>
            <a:r>
              <a:rPr lang="zh-CN" altLang="en-US" sz="2000" kern="1200" dirty="0">
                <a:latin typeface="+mn-lt"/>
                <a:ea typeface="宋体" panose="02010600030101010101" pitchFamily="2" charset="-122"/>
                <a:cs typeface="+mn-cs"/>
              </a:rPr>
              <a:t>替换</a:t>
            </a:r>
            <a:r>
              <a:rPr lang="en-US" altLang="en-US" sz="2000" b="1" kern="1200" dirty="0">
                <a:latin typeface="Courier New" panose="02070309020205020404" pitchFamily="49" charset="0"/>
                <a:ea typeface="宋体" panose="02010600030101010101" pitchFamily="2" charset="-122"/>
                <a:cs typeface="+mn-cs"/>
              </a:rPr>
              <a:t>“a+b$#c”</a:t>
            </a:r>
            <a:r>
              <a:rPr lang="en-US" altLang="zh-CN" sz="2000" kern="1200" dirty="0">
                <a:latin typeface="+mn-lt"/>
                <a:ea typeface="宋体" panose="02010600030101010101" pitchFamily="2" charset="-122"/>
                <a:cs typeface="+mn-cs"/>
              </a:rPr>
              <a:t>中</a:t>
            </a:r>
            <a:r>
              <a:rPr lang="zh-CN" altLang="en-US" sz="2000" kern="1200" dirty="0">
                <a:latin typeface="+mn-lt"/>
                <a:ea typeface="宋体" panose="02010600030101010101" pitchFamily="2" charset="-122"/>
                <a:cs typeface="+mn-cs"/>
              </a:rPr>
              <a:t>的</a:t>
            </a:r>
            <a:r>
              <a:rPr lang="en-US" altLang="zh-CN" sz="2000" b="1" kern="1200" dirty="0">
                <a:latin typeface="Courier New" panose="02070309020205020404" pitchFamily="49" charset="0"/>
                <a:ea typeface="宋体" panose="02010600030101010101" pitchFamily="2" charset="-122"/>
                <a:cs typeface="+mn-cs"/>
              </a:rPr>
              <a:t>$</a:t>
            </a:r>
            <a:r>
              <a:rPr lang="zh-CN" altLang="en-US" sz="2000" b="1" kern="1200" dirty="0">
                <a:latin typeface="Courier New" panose="02070309020205020404" pitchFamily="49" charset="0"/>
                <a:ea typeface="宋体" panose="02010600030101010101" pitchFamily="2" charset="-122"/>
                <a:cs typeface="+mn-cs"/>
              </a:rPr>
              <a:t>、</a:t>
            </a:r>
            <a:r>
              <a:rPr lang="en-US" altLang="zh-CN" sz="2000" b="1" kern="1200" dirty="0">
                <a:latin typeface="Courier New" panose="02070309020205020404" pitchFamily="49" charset="0"/>
                <a:ea typeface="宋体" panose="02010600030101010101" pitchFamily="2" charset="-122"/>
                <a:cs typeface="+mn-cs"/>
              </a:rPr>
              <a:t>+</a:t>
            </a:r>
            <a:r>
              <a:rPr lang="zh-CN" altLang="en-US" sz="2000" kern="1200" dirty="0">
                <a:latin typeface="Courier New" panose="02070309020205020404" pitchFamily="49" charset="0"/>
                <a:ea typeface="宋体" panose="02010600030101010101" pitchFamily="2" charset="-122"/>
                <a:cs typeface="+mn-cs"/>
              </a:rPr>
              <a:t>或者</a:t>
            </a:r>
            <a:r>
              <a:rPr lang="en-US" altLang="zh-CN" sz="2000" b="1" kern="1200" dirty="0">
                <a:latin typeface="Courier New" panose="02070309020205020404" pitchFamily="49" charset="0"/>
                <a:ea typeface="宋体" panose="02010600030101010101" pitchFamily="2" charset="-122"/>
                <a:cs typeface="+mn-cs"/>
              </a:rPr>
              <a:t>#</a:t>
            </a:r>
            <a:r>
              <a:rPr lang="zh-CN" altLang="en-US" sz="2000" kern="1200" dirty="0">
                <a:latin typeface="+mn-lt"/>
                <a:ea typeface="宋体" panose="02010600030101010101" pitchFamily="2" charset="-122"/>
                <a:cs typeface="+mn-cs"/>
              </a:rPr>
              <a:t>，然后返回一个新字符串。</a:t>
            </a:r>
            <a:endParaRPr lang="en-US" altLang="zh-CN" sz="2000" kern="1200" dirty="0">
              <a:latin typeface="+mn-lt"/>
              <a:ea typeface="宋体" panose="02010600030101010101" pitchFamily="2" charset="-122"/>
              <a:cs typeface="+mn-cs"/>
            </a:endParaRPr>
          </a:p>
          <a:p>
            <a:pPr marL="400050" lvl="1" indent="0" eaLnBrk="1" hangingPunct="1">
              <a:buFontTx/>
              <a:buNone/>
            </a:pPr>
            <a:endParaRPr lang="en-US" altLang="zh-CN" sz="2000" kern="1200" dirty="0">
              <a:latin typeface="+mn-lt"/>
              <a:ea typeface="宋体" panose="02010600030101010101" pitchFamily="2" charset="-122"/>
              <a:cs typeface="+mn-cs"/>
            </a:endParaRPr>
          </a:p>
          <a:p>
            <a:pPr marL="400050" lvl="1" indent="0" eaLnBrk="1" hangingPunct="1">
              <a:buFontTx/>
              <a:buNone/>
            </a:pPr>
            <a:r>
              <a:rPr lang="en-US" altLang="zh-CN" sz="2000" b="1" kern="1200" dirty="0">
                <a:latin typeface="Courier New" panose="02070309020205020404" pitchFamily="49" charset="0"/>
                <a:ea typeface="宋体" panose="02010600030101010101" pitchFamily="2" charset="-122"/>
                <a:cs typeface="+mn-cs"/>
              </a:rPr>
              <a:t>String s = "</a:t>
            </a:r>
            <a:r>
              <a:rPr lang="en-US" altLang="zh-CN" sz="2000" b="1" kern="1200" dirty="0">
                <a:highlight>
                  <a:srgbClr val="FFFF00"/>
                </a:highlight>
                <a:latin typeface="Courier New" panose="02070309020205020404" pitchFamily="49" charset="0"/>
                <a:ea typeface="宋体" panose="02010600030101010101" pitchFamily="2" charset="-122"/>
                <a:cs typeface="+mn-cs"/>
              </a:rPr>
              <a:t>a</a:t>
            </a:r>
            <a:r>
              <a:rPr lang="en-US" altLang="zh-CN" sz="2000" b="1" kern="1200" dirty="0">
                <a:solidFill>
                  <a:srgbClr val="FF0000"/>
                </a:solidFill>
                <a:highlight>
                  <a:srgbClr val="FFFF00"/>
                </a:highlight>
                <a:latin typeface="Courier New" panose="02070309020205020404" pitchFamily="49" charset="0"/>
                <a:ea typeface="宋体" panose="02010600030101010101" pitchFamily="2" charset="-122"/>
                <a:cs typeface="+mn-cs"/>
              </a:rPr>
              <a:t>+</a:t>
            </a:r>
            <a:r>
              <a:rPr lang="en-US" altLang="zh-CN" sz="2000" b="1" kern="1200" dirty="0">
                <a:highlight>
                  <a:srgbClr val="FFFF00"/>
                </a:highlight>
                <a:latin typeface="Courier New" panose="02070309020205020404" pitchFamily="49" charset="0"/>
                <a:ea typeface="宋体" panose="02010600030101010101" pitchFamily="2" charset="-122"/>
                <a:cs typeface="+mn-cs"/>
              </a:rPr>
              <a:t>b</a:t>
            </a:r>
            <a:r>
              <a:rPr lang="en-US" altLang="zh-CN" sz="2000" b="1" kern="1200" dirty="0">
                <a:solidFill>
                  <a:srgbClr val="FF0000"/>
                </a:solidFill>
                <a:highlight>
                  <a:srgbClr val="FFFF00"/>
                </a:highlight>
                <a:latin typeface="Courier New" panose="02070309020205020404" pitchFamily="49" charset="0"/>
                <a:ea typeface="宋体" panose="02010600030101010101" pitchFamily="2" charset="-122"/>
                <a:cs typeface="+mn-cs"/>
              </a:rPr>
              <a:t>$#</a:t>
            </a:r>
            <a:r>
              <a:rPr lang="en-US" altLang="zh-CN" sz="2000" b="1" kern="1200" dirty="0">
                <a:highlight>
                  <a:srgbClr val="FFFF00"/>
                </a:highlight>
                <a:latin typeface="Courier New" panose="02070309020205020404" pitchFamily="49" charset="0"/>
                <a:ea typeface="宋体" panose="02010600030101010101" pitchFamily="2" charset="-122"/>
                <a:cs typeface="+mn-cs"/>
              </a:rPr>
              <a:t>c</a:t>
            </a:r>
            <a:r>
              <a:rPr lang="en-US" altLang="zh-CN" sz="2000" b="1" kern="1200" dirty="0">
                <a:latin typeface="Courier New" panose="02070309020205020404" pitchFamily="49" charset="0"/>
                <a:ea typeface="宋体" panose="02010600030101010101" pitchFamily="2" charset="-122"/>
                <a:cs typeface="+mn-cs"/>
              </a:rPr>
              <a:t>".replaceAll("</a:t>
            </a:r>
            <a:r>
              <a:rPr lang="en-US" altLang="zh-CN" sz="2000" b="1" kern="1200" dirty="0">
                <a:solidFill>
                  <a:srgbClr val="006600"/>
                </a:solidFill>
                <a:latin typeface="Courier New" panose="02070309020205020404" pitchFamily="49" charset="0"/>
                <a:ea typeface="宋体" panose="02010600030101010101" pitchFamily="2" charset="-122"/>
                <a:cs typeface="+mn-cs"/>
              </a:rPr>
              <a:t>[$+#]</a:t>
            </a:r>
            <a:r>
              <a:rPr lang="en-US" altLang="zh-CN" sz="2000" b="1" kern="1200" dirty="0">
                <a:latin typeface="Courier New" panose="02070309020205020404" pitchFamily="49" charset="0"/>
                <a:ea typeface="宋体" panose="02010600030101010101" pitchFamily="2" charset="-122"/>
                <a:cs typeface="+mn-cs"/>
              </a:rPr>
              <a:t>", "NNN");</a:t>
            </a:r>
          </a:p>
          <a:p>
            <a:pPr marL="400050" lvl="1" indent="0" eaLnBrk="1" hangingPunct="1">
              <a:buFontTx/>
              <a:buNone/>
            </a:pPr>
            <a:r>
              <a:rPr lang="en-US" altLang="zh-CN" sz="2000" b="1" kern="1200" dirty="0">
                <a:latin typeface="Courier New" panose="02070309020205020404" pitchFamily="49" charset="0"/>
                <a:ea typeface="宋体" panose="02010600030101010101" pitchFamily="2" charset="-122"/>
                <a:cs typeface="+mn-cs"/>
              </a:rPr>
              <a:t>System.out.println(s);</a:t>
            </a:r>
          </a:p>
          <a:p>
            <a:pPr marL="400050" lvl="1" indent="0" eaLnBrk="1" hangingPunct="1">
              <a:buFontTx/>
              <a:buNone/>
            </a:pPr>
            <a:endParaRPr lang="en-US" altLang="zh-CN" sz="2000" kern="1200" dirty="0">
              <a:latin typeface="+mn-lt"/>
              <a:ea typeface="宋体" panose="02010600030101010101" pitchFamily="2" charset="-122"/>
              <a:cs typeface="+mn-cs"/>
            </a:endParaRPr>
          </a:p>
          <a:p>
            <a:pPr marL="400050" lvl="1" indent="0" algn="l" eaLnBrk="1" hangingPunct="1">
              <a:buFontTx/>
              <a:buNone/>
            </a:pPr>
            <a:r>
              <a:rPr lang="zh-CN" altLang="en-US" sz="2000" kern="1200" dirty="0">
                <a:latin typeface="+mn-lt"/>
                <a:ea typeface="宋体" panose="02010600030101010101" pitchFamily="2" charset="-122"/>
                <a:cs typeface="+mn-cs"/>
              </a:rPr>
              <a:t>这里的正则表达式</a:t>
            </a:r>
            <a:r>
              <a:rPr lang="en-US" altLang="zh-CN" sz="2000" b="1" kern="1200" dirty="0">
                <a:latin typeface="Courier New" panose="02070309020205020404" pitchFamily="49" charset="0"/>
                <a:ea typeface="宋体" panose="02010600030101010101" pitchFamily="2" charset="-122"/>
                <a:cs typeface="+mn-cs"/>
              </a:rPr>
              <a:t>[$+#]</a:t>
            </a:r>
            <a:r>
              <a:rPr lang="zh-CN" altLang="en-US" sz="2000" kern="1200" dirty="0">
                <a:latin typeface="+mn-lt"/>
                <a:ea typeface="宋体" panose="02010600030101010101" pitchFamily="2" charset="-122"/>
                <a:cs typeface="+mn-cs"/>
              </a:rPr>
              <a:t>表示能够匹配</a:t>
            </a:r>
            <a:r>
              <a:rPr lang="en-US" altLang="zh-CN" sz="2000" b="1" kern="1200" dirty="0">
                <a:latin typeface="Courier New" panose="02070309020205020404" pitchFamily="49" charset="0"/>
                <a:ea typeface="宋体" panose="02010600030101010101" pitchFamily="2" charset="-122"/>
                <a:cs typeface="+mn-cs"/>
              </a:rPr>
              <a:t>$</a:t>
            </a:r>
            <a:r>
              <a:rPr lang="zh-CN" altLang="en-US" sz="2000" b="1" kern="1200" dirty="0">
                <a:latin typeface="Courier New" panose="02070309020205020404" pitchFamily="49" charset="0"/>
                <a:ea typeface="宋体" panose="02010600030101010101" pitchFamily="2" charset="-122"/>
                <a:cs typeface="+mn-cs"/>
              </a:rPr>
              <a:t>、</a:t>
            </a:r>
            <a:r>
              <a:rPr lang="en-US" altLang="zh-CN" sz="2000" b="1" kern="1200" dirty="0">
                <a:latin typeface="Courier New" panose="02070309020205020404" pitchFamily="49" charset="0"/>
                <a:ea typeface="宋体" panose="02010600030101010101" pitchFamily="2" charset="-122"/>
                <a:cs typeface="+mn-cs"/>
              </a:rPr>
              <a:t>+</a:t>
            </a:r>
            <a:r>
              <a:rPr lang="zh-CN" altLang="en-US" sz="2000" kern="1200" dirty="0">
                <a:latin typeface="Courier New" panose="02070309020205020404" pitchFamily="49" charset="0"/>
                <a:ea typeface="宋体" panose="02010600030101010101" pitchFamily="2" charset="-122"/>
                <a:cs typeface="+mn-cs"/>
              </a:rPr>
              <a:t>或者</a:t>
            </a:r>
            <a:r>
              <a:rPr lang="en-US" altLang="zh-CN" sz="2000" b="1" kern="1200" dirty="0">
                <a:latin typeface="Courier New" panose="02070309020205020404" pitchFamily="49" charset="0"/>
                <a:ea typeface="宋体" panose="02010600030101010101" pitchFamily="2" charset="-122"/>
                <a:cs typeface="+mn-cs"/>
              </a:rPr>
              <a:t>#</a:t>
            </a:r>
            <a:r>
              <a:rPr lang="zh-CN" altLang="en-US" sz="2000" kern="1200" dirty="0">
                <a:latin typeface="+mn-lt"/>
                <a:ea typeface="宋体" panose="02010600030101010101" pitchFamily="2" charset="-122"/>
                <a:cs typeface="+mn-cs"/>
              </a:rPr>
              <a:t>的模式。所以，输出是</a:t>
            </a:r>
            <a:r>
              <a:rPr lang="en-US" altLang="zh-CN" sz="2000" b="1" kern="1200" dirty="0">
                <a:latin typeface="Courier New" panose="02070309020205020404" pitchFamily="49" charset="0"/>
                <a:ea typeface="宋体" panose="02010600030101010101" pitchFamily="2" charset="-122"/>
                <a:cs typeface="+mn-cs"/>
              </a:rPr>
              <a:t>a</a:t>
            </a:r>
            <a:r>
              <a:rPr lang="en-US" altLang="zh-CN" sz="2000" b="1" kern="1200" dirty="0">
                <a:solidFill>
                  <a:srgbClr val="FF0000"/>
                </a:solidFill>
                <a:latin typeface="Courier New" panose="02070309020205020404" pitchFamily="49" charset="0"/>
                <a:ea typeface="宋体" panose="02010600030101010101" pitchFamily="2" charset="-122"/>
                <a:cs typeface="+mn-cs"/>
              </a:rPr>
              <a:t>NNN</a:t>
            </a:r>
            <a:r>
              <a:rPr lang="en-US" altLang="zh-CN" sz="2000" b="1" kern="1200" dirty="0">
                <a:latin typeface="Courier New" panose="02070309020205020404" pitchFamily="49" charset="0"/>
                <a:ea typeface="宋体" panose="02010600030101010101" pitchFamily="2" charset="-122"/>
                <a:cs typeface="+mn-cs"/>
              </a:rPr>
              <a:t>b</a:t>
            </a:r>
            <a:r>
              <a:rPr lang="en-US" altLang="zh-CN" sz="2000" b="1" kern="1200" dirty="0">
                <a:solidFill>
                  <a:srgbClr val="FF0000"/>
                </a:solidFill>
                <a:latin typeface="Courier New" panose="02070309020205020404" pitchFamily="49" charset="0"/>
                <a:ea typeface="宋体" panose="02010600030101010101" pitchFamily="2" charset="-122"/>
                <a:cs typeface="+mn-cs"/>
              </a:rPr>
              <a:t>NNN</a:t>
            </a:r>
            <a:r>
              <a:rPr lang="en-US" altLang="zh-CN" sz="2000" b="1" kern="1200" dirty="0">
                <a:solidFill>
                  <a:srgbClr val="0070C0"/>
                </a:solidFill>
                <a:latin typeface="Courier New" panose="02070309020205020404" pitchFamily="49" charset="0"/>
                <a:ea typeface="宋体" panose="02010600030101010101" pitchFamily="2" charset="-122"/>
                <a:cs typeface="+mn-cs"/>
              </a:rPr>
              <a:t>NNN</a:t>
            </a:r>
            <a:r>
              <a:rPr lang="en-US" altLang="zh-CN" sz="2000" b="1" kern="1200" dirty="0">
                <a:latin typeface="Courier New" panose="02070309020205020404" pitchFamily="49" charset="0"/>
                <a:ea typeface="宋体" panose="02010600030101010101" pitchFamily="2" charset="-122"/>
                <a:cs typeface="+mn-cs"/>
              </a:rPr>
              <a:t>c</a:t>
            </a:r>
            <a:r>
              <a:rPr lang="zh-CN" altLang="en-US" sz="2000" kern="1200" dirty="0">
                <a:latin typeface="+mn-lt"/>
                <a:ea typeface="宋体" panose="02010600030101010101" pitchFamily="2" charset="-122"/>
                <a:cs typeface="+mn-cs"/>
              </a:rPr>
              <a:t>。</a:t>
            </a:r>
            <a:br>
              <a:rPr lang="zh-CN" altLang="en-US" sz="2700" kern="1200" dirty="0">
                <a:latin typeface="+mn-lt"/>
                <a:ea typeface="宋体" panose="02010600030101010101" pitchFamily="2" charset="-122"/>
                <a:cs typeface="+mn-cs"/>
              </a:rPr>
            </a:br>
            <a:endParaRPr lang="en-US" altLang="en-US" sz="2700" kern="1200" dirty="0">
              <a:latin typeface="+mn-lt"/>
              <a:ea typeface="宋体" panose="02010600030101010101" pitchFamily="2" charset="-122"/>
              <a:cs typeface="+mn-cs"/>
            </a:endParaRPr>
          </a:p>
        </p:txBody>
      </p:sp>
      <p:sp>
        <p:nvSpPr>
          <p:cNvPr id="5939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42</a:t>
            </a:fld>
            <a:endParaRPr lang="en-US" altLang="en-US" sz="1400" dirty="0">
              <a:ea typeface="宋体" panose="02010600030101010101" pitchFamily="2"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p:cNvSpPr>
          <p:nvPr>
            <p:ph idx="1"/>
          </p:nvPr>
        </p:nvSpPr>
        <p:spPr/>
        <p:txBody>
          <a:bodyPr vert="horz" wrap="square" lIns="92075" tIns="46038" rIns="92075" bIns="46038" anchor="t" anchorCtr="0"/>
          <a:lstStyle/>
          <a:p>
            <a:pPr marL="0" indent="0" eaLnBrk="1" hangingPunct="1">
              <a:lnSpc>
                <a:spcPct val="90000"/>
              </a:lnSpc>
              <a:buSzPct val="75000"/>
              <a:buFont typeface="Monotype Sorts" pitchFamily="2" charset="2"/>
              <a:buNone/>
            </a:pPr>
            <a:r>
              <a:rPr lang="en-US" altLang="zh-CN" sz="2800" kern="1200" dirty="0">
                <a:latin typeface="+mn-lt"/>
                <a:ea typeface="宋体" panose="02010600030101010101" pitchFamily="2" charset="-122"/>
                <a:cs typeface="+mn-cs"/>
              </a:rPr>
              <a:t>下面</a:t>
            </a:r>
            <a:r>
              <a:rPr lang="zh-CN" altLang="en-US" sz="2800" kern="1200" dirty="0">
                <a:latin typeface="+mn-lt"/>
                <a:ea typeface="宋体" panose="02010600030101010101" pitchFamily="2" charset="-122"/>
                <a:cs typeface="+mn-cs"/>
              </a:rPr>
              <a:t>的语句将字符串分割为由标点符号分隔开的字符串数组：</a:t>
            </a:r>
            <a:endParaRPr lang="en-US" altLang="en-US" sz="2800" kern="1200" dirty="0">
              <a:latin typeface="+mn-lt"/>
              <a:ea typeface="+mn-ea"/>
              <a:cs typeface="+mn-cs"/>
            </a:endParaRPr>
          </a:p>
          <a:p>
            <a:pPr marL="0" indent="0" eaLnBrk="1" hangingPunct="1">
              <a:lnSpc>
                <a:spcPct val="90000"/>
              </a:lnSpc>
              <a:buSzPct val="75000"/>
              <a:buFont typeface="Monotype Sorts" pitchFamily="2" charset="2"/>
              <a:buNone/>
            </a:pPr>
            <a:endParaRPr lang="en-US" altLang="zh-CN" sz="2600" u="sng" kern="1200" dirty="0">
              <a:latin typeface="+mn-lt"/>
              <a:ea typeface="宋体" panose="02010600030101010101" pitchFamily="2" charset="-122"/>
              <a:cs typeface="+mn-cs"/>
            </a:endParaRPr>
          </a:p>
          <a:p>
            <a:pPr marL="400050" lvl="1" indent="0" eaLnBrk="1" hangingPunct="1">
              <a:lnSpc>
                <a:spcPct val="90000"/>
              </a:lnSpc>
              <a:buFont typeface="Monotype Sorts" pitchFamily="2" charset="2"/>
              <a:buNone/>
            </a:pPr>
            <a:endParaRPr lang="en-US" altLang="en-US" sz="2200" kern="1200" dirty="0">
              <a:latin typeface="Consolas" panose="020B0609020204030204" pitchFamily="49" charset="0"/>
              <a:ea typeface="宋体" panose="02010600030101010101" pitchFamily="2" charset="-122"/>
              <a:cs typeface="+mn-cs"/>
            </a:endParaRPr>
          </a:p>
          <a:p>
            <a:pPr marL="400050" lvl="1" indent="0" eaLnBrk="1" hangingPunct="1">
              <a:lnSpc>
                <a:spcPct val="90000"/>
              </a:lnSpc>
              <a:buFont typeface="Monotype Sorts" pitchFamily="2" charset="2"/>
              <a:buNone/>
            </a:pPr>
            <a:endParaRPr lang="en-US" altLang="en-US" sz="2200" kern="1200" dirty="0">
              <a:latin typeface="Consolas" panose="020B0609020204030204" pitchFamily="49" charset="0"/>
              <a:ea typeface="宋体" panose="02010600030101010101" pitchFamily="2" charset="-122"/>
              <a:cs typeface="+mn-cs"/>
            </a:endParaRPr>
          </a:p>
          <a:p>
            <a:pPr marL="400050" lvl="1" indent="0" eaLnBrk="1" hangingPunct="1">
              <a:lnSpc>
                <a:spcPct val="90000"/>
              </a:lnSpc>
              <a:buFont typeface="Monotype Sorts" pitchFamily="2" charset="2"/>
              <a:buNone/>
            </a:pPr>
            <a:endParaRPr lang="en-US" altLang="en-US" sz="2200" kern="1200" dirty="0">
              <a:latin typeface="Consolas" panose="020B0609020204030204" pitchFamily="49" charset="0"/>
              <a:ea typeface="宋体" panose="02010600030101010101" pitchFamily="2" charset="-122"/>
              <a:cs typeface="+mn-cs"/>
            </a:endParaRPr>
          </a:p>
          <a:p>
            <a:pPr marL="400050" lvl="1" indent="0" eaLnBrk="1" hangingPunct="1">
              <a:lnSpc>
                <a:spcPct val="90000"/>
              </a:lnSpc>
              <a:buFont typeface="Monotype Sorts" pitchFamily="2" charset="2"/>
              <a:buNone/>
            </a:pPr>
            <a:endParaRPr lang="en-US" altLang="en-US" sz="2200" kern="1200" dirty="0">
              <a:latin typeface="Consolas" panose="020B0609020204030204" pitchFamily="49" charset="0"/>
              <a:ea typeface="宋体" panose="02010600030101010101" pitchFamily="2" charset="-122"/>
              <a:cs typeface="+mn-cs"/>
            </a:endParaRPr>
          </a:p>
          <a:p>
            <a:pPr marL="400050" lvl="1" indent="0" eaLnBrk="1" hangingPunct="1">
              <a:lnSpc>
                <a:spcPct val="90000"/>
              </a:lnSpc>
              <a:buFont typeface="Monotype Sorts" pitchFamily="2" charset="2"/>
              <a:buNone/>
            </a:pPr>
            <a:r>
              <a:rPr lang="zh-CN" altLang="en-US" sz="2000" kern="1200" dirty="0">
                <a:latin typeface="Consolas" panose="020B0609020204030204" pitchFamily="49" charset="0"/>
                <a:ea typeface="宋体" panose="02010600030101010101" pitchFamily="2" charset="-122"/>
                <a:cs typeface="+mn-cs"/>
              </a:rPr>
              <a:t>输出结果： </a:t>
            </a:r>
            <a:endParaRPr lang="en-US" altLang="zh-CN" sz="2000" kern="1200" dirty="0">
              <a:latin typeface="Consolas" panose="020B0609020204030204" pitchFamily="49" charset="0"/>
              <a:ea typeface="宋体" panose="02010600030101010101" pitchFamily="2" charset="-122"/>
              <a:cs typeface="+mn-cs"/>
            </a:endParaRPr>
          </a:p>
          <a:p>
            <a:pPr marL="1714500" lvl="4" indent="0" eaLnBrk="1" hangingPunct="1">
              <a:lnSpc>
                <a:spcPct val="90000"/>
              </a:lnSpc>
              <a:buFont typeface="Monotype Sorts" pitchFamily="2" charset="2"/>
              <a:buNone/>
            </a:pPr>
            <a:r>
              <a:rPr lang="en-US" altLang="zh-CN" b="1" kern="1200" dirty="0">
                <a:latin typeface="Courier New" panose="02070309020205020404" pitchFamily="49" charset="0"/>
                <a:ea typeface="宋体" panose="02010600030101010101" pitchFamily="2" charset="-122"/>
                <a:cs typeface="+mn-cs"/>
              </a:rPr>
              <a:t>Java</a:t>
            </a:r>
          </a:p>
          <a:p>
            <a:pPr marL="1714500" lvl="4" indent="0" eaLnBrk="1" hangingPunct="1">
              <a:lnSpc>
                <a:spcPct val="90000"/>
              </a:lnSpc>
              <a:buFont typeface="Monotype Sorts" pitchFamily="2" charset="2"/>
              <a:buNone/>
            </a:pPr>
            <a:r>
              <a:rPr lang="en-US" altLang="zh-CN" b="1" kern="1200" dirty="0">
                <a:latin typeface="Courier New" panose="02070309020205020404" pitchFamily="49" charset="0"/>
                <a:ea typeface="宋体" panose="02010600030101010101" pitchFamily="2" charset="-122"/>
                <a:cs typeface="+mn-cs"/>
              </a:rPr>
              <a:t>C</a:t>
            </a:r>
          </a:p>
          <a:p>
            <a:pPr marL="1714500" lvl="4" indent="0" eaLnBrk="1" hangingPunct="1">
              <a:lnSpc>
                <a:spcPct val="90000"/>
              </a:lnSpc>
              <a:buFont typeface="Monotype Sorts" pitchFamily="2" charset="2"/>
              <a:buNone/>
            </a:pPr>
            <a:r>
              <a:rPr lang="en-US" altLang="zh-CN" b="1" kern="1200" dirty="0">
                <a:latin typeface="Courier New" panose="02070309020205020404" pitchFamily="49" charset="0"/>
                <a:ea typeface="宋体" panose="02010600030101010101" pitchFamily="2" charset="-122"/>
                <a:cs typeface="+mn-cs"/>
              </a:rPr>
              <a:t>C#</a:t>
            </a:r>
          </a:p>
          <a:p>
            <a:pPr marL="1714500" lvl="4" indent="0" eaLnBrk="1" hangingPunct="1">
              <a:lnSpc>
                <a:spcPct val="90000"/>
              </a:lnSpc>
              <a:buFont typeface="Monotype Sorts" pitchFamily="2" charset="2"/>
              <a:buNone/>
            </a:pPr>
            <a:r>
              <a:rPr lang="en-US" altLang="zh-CN" b="1" kern="1200" dirty="0">
                <a:latin typeface="Courier New" panose="02070309020205020404" pitchFamily="49" charset="0"/>
                <a:ea typeface="宋体" panose="02010600030101010101" pitchFamily="2" charset="-122"/>
                <a:cs typeface="+mn-cs"/>
              </a:rPr>
              <a:t>C++</a:t>
            </a:r>
            <a:endParaRPr lang="en-US" altLang="en-US" b="1" kern="1200" dirty="0">
              <a:latin typeface="Courier New" panose="02070309020205020404" pitchFamily="49" charset="0"/>
              <a:ea typeface="Courier New" panose="02070309020205020404" pitchFamily="49" charset="0"/>
              <a:cs typeface="+mn-cs"/>
            </a:endParaRPr>
          </a:p>
        </p:txBody>
      </p:sp>
      <p:sp>
        <p:nvSpPr>
          <p:cNvPr id="60419"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43</a:t>
            </a:fld>
            <a:endParaRPr lang="en-US" altLang="en-US" sz="1400" dirty="0">
              <a:ea typeface="宋体" panose="02010600030101010101" pitchFamily="2" charset="-122"/>
            </a:endParaRPr>
          </a:p>
        </p:txBody>
      </p:sp>
      <p:sp>
        <p:nvSpPr>
          <p:cNvPr id="60420" name="TextBox 4"/>
          <p:cNvSpPr txBox="1"/>
          <p:nvPr/>
        </p:nvSpPr>
        <p:spPr>
          <a:xfrm>
            <a:off x="800100" y="2514600"/>
            <a:ext cx="8115300" cy="1208088"/>
          </a:xfrm>
          <a:prstGeom prst="rect">
            <a:avLst/>
          </a:prstGeom>
          <a:noFill/>
          <a:ln w="9525">
            <a:noFill/>
          </a:ln>
        </p:spPr>
        <p:txBody>
          <a:bodyPr>
            <a:spAutoFit/>
          </a:bodyPr>
          <a:lstStyle/>
          <a:p>
            <a:pPr marL="0" lvl="1" indent="0" eaLnBrk="1" hangingPunct="1">
              <a:lnSpc>
                <a:spcPct val="90000"/>
              </a:lnSpc>
              <a:buFont typeface="Monotype Sorts" pitchFamily="2" charset="2"/>
              <a:buNone/>
            </a:pPr>
            <a:r>
              <a:rPr lang="en-US" altLang="zh-CN" sz="2000" b="1" dirty="0">
                <a:latin typeface="Courier New" panose="02070309020205020404" pitchFamily="49" charset="0"/>
                <a:ea typeface="宋体" panose="02010600030101010101" pitchFamily="2" charset="-122"/>
              </a:rPr>
              <a:t>String[] tokens = "</a:t>
            </a:r>
            <a:r>
              <a:rPr lang="en-US" altLang="zh-CN" sz="2000" b="1" dirty="0">
                <a:highlight>
                  <a:srgbClr val="FFFF00"/>
                </a:highlight>
                <a:latin typeface="Courier New" panose="02070309020205020404" pitchFamily="49" charset="0"/>
                <a:ea typeface="宋体" panose="02010600030101010101" pitchFamily="2" charset="-122"/>
              </a:rPr>
              <a:t>Java</a:t>
            </a:r>
            <a:r>
              <a:rPr lang="en-US" altLang="zh-CN" sz="2000" b="1" dirty="0">
                <a:solidFill>
                  <a:srgbClr val="FF0000"/>
                </a:solidFill>
                <a:highlight>
                  <a:srgbClr val="FFFF00"/>
                </a:highlight>
                <a:latin typeface="Courier New" panose="02070309020205020404" pitchFamily="49" charset="0"/>
                <a:ea typeface="宋体" panose="02010600030101010101" pitchFamily="2" charset="-122"/>
              </a:rPr>
              <a:t>,</a:t>
            </a:r>
            <a:r>
              <a:rPr lang="en-US" altLang="zh-CN" sz="2000" b="1" dirty="0">
                <a:highlight>
                  <a:srgbClr val="FFFF00"/>
                </a:highlight>
                <a:latin typeface="Courier New" panose="02070309020205020404" pitchFamily="49" charset="0"/>
                <a:ea typeface="宋体" panose="02010600030101010101" pitchFamily="2" charset="-122"/>
              </a:rPr>
              <a:t>C</a:t>
            </a:r>
            <a:r>
              <a:rPr lang="en-US" altLang="zh-CN" sz="2000" b="1" dirty="0">
                <a:solidFill>
                  <a:srgbClr val="FF0000"/>
                </a:solidFill>
                <a:highlight>
                  <a:srgbClr val="FFFF00"/>
                </a:highlight>
                <a:latin typeface="Courier New" panose="02070309020205020404" pitchFamily="49" charset="0"/>
                <a:ea typeface="宋体" panose="02010600030101010101" pitchFamily="2" charset="-122"/>
              </a:rPr>
              <a:t>?</a:t>
            </a:r>
            <a:r>
              <a:rPr lang="en-US" altLang="zh-CN" sz="2000" b="1" dirty="0">
                <a:highlight>
                  <a:srgbClr val="FFFF00"/>
                </a:highlight>
                <a:latin typeface="Courier New" panose="02070309020205020404" pitchFamily="49" charset="0"/>
                <a:ea typeface="宋体" panose="02010600030101010101" pitchFamily="2" charset="-122"/>
              </a:rPr>
              <a:t>C#</a:t>
            </a:r>
            <a:r>
              <a:rPr lang="en-US" altLang="zh-CN" sz="2000" b="1" dirty="0">
                <a:solidFill>
                  <a:srgbClr val="FF0000"/>
                </a:solidFill>
                <a:highlight>
                  <a:srgbClr val="FFFF00"/>
                </a:highlight>
                <a:latin typeface="Courier New" panose="02070309020205020404" pitchFamily="49" charset="0"/>
                <a:ea typeface="宋体" panose="02010600030101010101" pitchFamily="2" charset="-122"/>
              </a:rPr>
              <a:t>,</a:t>
            </a:r>
            <a:r>
              <a:rPr lang="en-US" altLang="zh-CN" sz="2000" b="1" dirty="0">
                <a:highlight>
                  <a:srgbClr val="FFFF00"/>
                </a:highlight>
                <a:latin typeface="Courier New" panose="02070309020205020404" pitchFamily="49" charset="0"/>
                <a:ea typeface="宋体" panose="02010600030101010101" pitchFamily="2" charset="-122"/>
              </a:rPr>
              <a:t>C++</a:t>
            </a:r>
            <a:r>
              <a:rPr lang="en-US" altLang="zh-CN" sz="2000" b="1" dirty="0">
                <a:latin typeface="Courier New" panose="02070309020205020404" pitchFamily="49" charset="0"/>
                <a:ea typeface="宋体" panose="02010600030101010101" pitchFamily="2" charset="-122"/>
              </a:rPr>
              <a:t>".split("[</a:t>
            </a:r>
            <a:r>
              <a:rPr lang="en-US" altLang="zh-CN" sz="2000" b="1" dirty="0">
                <a:solidFill>
                  <a:srgbClr val="FF0000"/>
                </a:solidFill>
                <a:latin typeface="Courier New" panose="02070309020205020404" pitchFamily="49" charset="0"/>
                <a:ea typeface="宋体" panose="02010600030101010101" pitchFamily="2" charset="-122"/>
              </a:rPr>
              <a:t>.,:;?</a:t>
            </a:r>
            <a:r>
              <a:rPr lang="en-US" altLang="zh-CN" sz="2000" b="1" dirty="0">
                <a:latin typeface="Courier New" panose="02070309020205020404" pitchFamily="49" charset="0"/>
                <a:ea typeface="宋体" panose="02010600030101010101" pitchFamily="2" charset="-122"/>
              </a:rPr>
              <a:t>]");</a:t>
            </a:r>
          </a:p>
          <a:p>
            <a:pPr marL="0" lvl="1" indent="0" eaLnBrk="1" hangingPunct="1">
              <a:lnSpc>
                <a:spcPct val="90000"/>
              </a:lnSpc>
              <a:buFont typeface="Monotype Sorts" pitchFamily="2" charset="2"/>
              <a:buNone/>
            </a:pPr>
            <a:r>
              <a:rPr lang="en-US" altLang="zh-CN" sz="2000" b="1" dirty="0">
                <a:latin typeface="Courier New" panose="02070309020205020404" pitchFamily="49" charset="0"/>
                <a:ea typeface="宋体" panose="02010600030101010101" pitchFamily="2" charset="-122"/>
              </a:rPr>
              <a:t>    </a:t>
            </a:r>
          </a:p>
          <a:p>
            <a:pPr marL="0" lvl="1" indent="0" eaLnBrk="1" hangingPunct="1">
              <a:lnSpc>
                <a:spcPct val="90000"/>
              </a:lnSpc>
              <a:buFont typeface="Monotype Sorts" pitchFamily="2" charset="2"/>
              <a:buNone/>
            </a:pPr>
            <a:r>
              <a:rPr lang="en-US" altLang="zh-CN" sz="2000" b="1" dirty="0">
                <a:latin typeface="Courier New" panose="02070309020205020404" pitchFamily="49" charset="0"/>
                <a:ea typeface="宋体" panose="02010600030101010101" pitchFamily="2" charset="-122"/>
              </a:rPr>
              <a:t>for (int i = 0; i &lt; tokens.length; i++)</a:t>
            </a:r>
          </a:p>
          <a:p>
            <a:pPr marL="0" lvl="1" indent="0" eaLnBrk="1" hangingPunct="1">
              <a:lnSpc>
                <a:spcPct val="90000"/>
              </a:lnSpc>
              <a:buFont typeface="Monotype Sorts" pitchFamily="2" charset="2"/>
              <a:buNone/>
            </a:pPr>
            <a:r>
              <a:rPr lang="en-US" altLang="zh-CN" sz="2000" b="1" dirty="0">
                <a:latin typeface="Courier New" panose="02070309020205020404" pitchFamily="49" charset="0"/>
                <a:ea typeface="宋体" panose="02010600030101010101" pitchFamily="2" charset="-122"/>
              </a:rPr>
              <a:t>  System.out.println(tokens[i]);</a:t>
            </a:r>
          </a:p>
        </p:txBody>
      </p:sp>
      <p:sp>
        <p:nvSpPr>
          <p:cNvPr id="60421" name="标题 5"/>
          <p:cNvSpPr>
            <a:spLocks noGrp="1"/>
          </p:cNvSpPr>
          <p:nvPr>
            <p:ph type="title"/>
          </p:nvPr>
        </p:nvSpPr>
        <p:spPr/>
        <p:txBody>
          <a:bodyPr vert="horz" wrap="square" lIns="92075" tIns="46038" rIns="92075" bIns="46038" anchor="ctr" anchorCtr="0"/>
          <a:lstStyle/>
          <a:p>
            <a:pPr>
              <a:buNone/>
            </a:pPr>
            <a:r>
              <a:rPr lang="zh-CN" altLang="en-US" sz="3200" kern="1200" dirty="0">
                <a:latin typeface="Courier New" panose="02070309020205020404" pitchFamily="49" charset="0"/>
                <a:ea typeface="宋体" panose="02010600030101010101" pitchFamily="2" charset="-122"/>
                <a:cs typeface="+mj-cs"/>
              </a:rPr>
              <a:t>依照模式匹配、替换和分割字符串</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将字符和数值转换成字符串</a:t>
            </a:r>
          </a:p>
        </p:txBody>
      </p:sp>
      <p:sp>
        <p:nvSpPr>
          <p:cNvPr id="61443" name="Rectangle 3"/>
          <p:cNvSpPr>
            <a:spLocks noGrp="1"/>
          </p:cNvSpPr>
          <p:nvPr>
            <p:ph idx="1"/>
          </p:nvPr>
        </p:nvSpPr>
        <p:spPr/>
        <p:txBody>
          <a:bodyPr vert="horz" wrap="square" lIns="92075" tIns="46038" rIns="92075" bIns="46038" anchor="t" anchorCtr="0"/>
          <a:lstStyle/>
          <a:p>
            <a:pPr marL="0" indent="0" eaLnBrk="1" hangingPunct="1">
              <a:buSzPct val="75000"/>
            </a:pPr>
            <a:r>
              <a:rPr lang="en-US" altLang="en-US" sz="2800" b="1" kern="1200" dirty="0">
                <a:latin typeface="Courier New" panose="02070309020205020404" pitchFamily="49" charset="0"/>
                <a:ea typeface="+mn-ea"/>
                <a:cs typeface="Courier New" panose="02070309020205020404" pitchFamily="49" charset="0"/>
              </a:rPr>
              <a:t> String</a:t>
            </a:r>
            <a:r>
              <a:rPr lang="en-US" altLang="zh-CN" sz="2800" kern="1200" dirty="0">
                <a:latin typeface="Courier New" panose="02070309020205020404" pitchFamily="49" charset="0"/>
                <a:ea typeface="宋体" panose="02010600030101010101" pitchFamily="2" charset="-122"/>
                <a:cs typeface="+mn-cs"/>
              </a:rPr>
              <a:t>类</a:t>
            </a:r>
            <a:r>
              <a:rPr lang="zh-CN" altLang="en-US" sz="2800" kern="1200" dirty="0">
                <a:latin typeface="Courier New" panose="02070309020205020404" pitchFamily="49" charset="0"/>
                <a:ea typeface="宋体" panose="02010600030101010101" pitchFamily="2" charset="-122"/>
                <a:cs typeface="+mn-cs"/>
              </a:rPr>
              <a:t>提供几个静态的</a:t>
            </a:r>
            <a:r>
              <a:rPr lang="en-US" altLang="en-US" sz="2800" b="1" kern="1200" dirty="0">
                <a:latin typeface="Courier New" panose="02070309020205020404" pitchFamily="49" charset="0"/>
                <a:ea typeface="+mn-ea"/>
                <a:cs typeface="Courier New" panose="02070309020205020404" pitchFamily="49" charset="0"/>
              </a:rPr>
              <a:t>valueOf</a:t>
            </a:r>
            <a:r>
              <a:rPr lang="en-US" altLang="zh-CN" sz="2800" kern="1200" dirty="0">
                <a:latin typeface="Courier New" panose="02070309020205020404" pitchFamily="49" charset="0"/>
                <a:ea typeface="宋体" panose="02010600030101010101" pitchFamily="2" charset="-122"/>
                <a:cs typeface="+mn-cs"/>
              </a:rPr>
              <a:t>方法</a:t>
            </a:r>
            <a:r>
              <a:rPr lang="zh-CN" altLang="en-US" sz="2800" kern="1200" dirty="0">
                <a:latin typeface="Courier New" panose="02070309020205020404" pitchFamily="49" charset="0"/>
                <a:ea typeface="宋体" panose="02010600030101010101" pitchFamily="2" charset="-122"/>
                <a:cs typeface="+mn-cs"/>
              </a:rPr>
              <a:t>将一个字符、数组或者数值转换成字符串。这些方法使用相同的方法名，但参数类型不同，如</a:t>
            </a:r>
            <a:r>
              <a:rPr lang="en-US" altLang="en-US" sz="2800" b="1" kern="1200" dirty="0">
                <a:latin typeface="Courier New" panose="02070309020205020404" pitchFamily="49" charset="0"/>
                <a:ea typeface="+mn-ea"/>
                <a:cs typeface="Courier New" panose="02070309020205020404" pitchFamily="49" charset="0"/>
              </a:rPr>
              <a:t>char</a:t>
            </a:r>
            <a:r>
              <a:rPr lang="en-US" altLang="en-US" sz="2800" kern="1200" dirty="0">
                <a:latin typeface="Courier New" panose="02070309020205020404" pitchFamily="49" charset="0"/>
                <a:ea typeface="+mn-ea"/>
                <a:cs typeface="Courier New" panose="02070309020205020404" pitchFamily="49" charset="0"/>
              </a:rPr>
              <a:t>, </a:t>
            </a:r>
            <a:r>
              <a:rPr lang="en-US" altLang="en-US" sz="2800" b="1" kern="1200" dirty="0">
                <a:latin typeface="Courier New" panose="02070309020205020404" pitchFamily="49" charset="0"/>
                <a:ea typeface="+mn-ea"/>
                <a:cs typeface="Courier New" panose="02070309020205020404" pitchFamily="49" charset="0"/>
              </a:rPr>
              <a:t>char[],</a:t>
            </a:r>
            <a:r>
              <a:rPr lang="en-US" altLang="en-US" sz="2800" kern="1200" dirty="0">
                <a:latin typeface="Courier New" panose="02070309020205020404" pitchFamily="49" charset="0"/>
                <a:ea typeface="+mn-ea"/>
                <a:cs typeface="Courier New" panose="02070309020205020404" pitchFamily="49" charset="0"/>
              </a:rPr>
              <a:t> </a:t>
            </a:r>
            <a:r>
              <a:rPr lang="en-US" altLang="en-US" sz="2800" b="1" kern="1200" dirty="0">
                <a:latin typeface="Courier New" panose="02070309020205020404" pitchFamily="49" charset="0"/>
                <a:ea typeface="+mn-ea"/>
                <a:cs typeface="Courier New" panose="02070309020205020404" pitchFamily="49" charset="0"/>
              </a:rPr>
              <a:t>double</a:t>
            </a:r>
            <a:r>
              <a:rPr lang="en-US" altLang="en-US" sz="2800" kern="1200" dirty="0">
                <a:latin typeface="Courier New" panose="02070309020205020404" pitchFamily="49" charset="0"/>
                <a:ea typeface="+mn-ea"/>
                <a:cs typeface="Courier New" panose="02070309020205020404" pitchFamily="49" charset="0"/>
              </a:rPr>
              <a:t>, </a:t>
            </a:r>
            <a:r>
              <a:rPr lang="en-US" altLang="en-US" sz="2800" b="1" kern="1200" dirty="0">
                <a:latin typeface="Courier New" panose="02070309020205020404" pitchFamily="49" charset="0"/>
                <a:ea typeface="+mn-ea"/>
                <a:cs typeface="Courier New" panose="02070309020205020404" pitchFamily="49" charset="0"/>
              </a:rPr>
              <a:t>long</a:t>
            </a:r>
            <a:r>
              <a:rPr lang="en-US" altLang="en-US" sz="2800" kern="1200" dirty="0">
                <a:latin typeface="Courier New" panose="02070309020205020404" pitchFamily="49" charset="0"/>
                <a:ea typeface="+mn-ea"/>
                <a:cs typeface="Courier New" panose="02070309020205020404" pitchFamily="49" charset="0"/>
              </a:rPr>
              <a:t>, </a:t>
            </a:r>
            <a:r>
              <a:rPr lang="en-US" altLang="zh-CN" sz="2800" b="1" kern="1200" dirty="0">
                <a:latin typeface="Courier New" panose="02070309020205020404" pitchFamily="49" charset="0"/>
                <a:ea typeface="宋体" panose="02010600030101010101" pitchFamily="2" charset="-122"/>
                <a:cs typeface="+mn-cs"/>
              </a:rPr>
              <a:t>int</a:t>
            </a:r>
            <a:r>
              <a:rPr lang="zh-CN" altLang="en-US" sz="2800" kern="1200" dirty="0">
                <a:latin typeface="Courier New" panose="02070309020205020404" pitchFamily="49" charset="0"/>
                <a:ea typeface="宋体" panose="02010600030101010101" pitchFamily="2" charset="-122"/>
                <a:cs typeface="+mn-cs"/>
              </a:rPr>
              <a:t>以及</a:t>
            </a:r>
            <a:r>
              <a:rPr lang="en-US" altLang="zh-CN" sz="2800" b="1" kern="1200" dirty="0">
                <a:latin typeface="Courier New" panose="02070309020205020404" pitchFamily="49" charset="0"/>
                <a:ea typeface="宋体" panose="02010600030101010101" pitchFamily="2" charset="-122"/>
                <a:cs typeface="+mn-cs"/>
              </a:rPr>
              <a:t>float</a:t>
            </a:r>
            <a:r>
              <a:rPr lang="zh-CN" altLang="en-US" sz="2800" kern="1200" dirty="0">
                <a:latin typeface="Courier New" panose="02070309020205020404" pitchFamily="49" charset="0"/>
                <a:ea typeface="宋体" panose="02010600030101010101" pitchFamily="2" charset="-122"/>
                <a:cs typeface="+mn-cs"/>
              </a:rPr>
              <a:t>。</a:t>
            </a:r>
            <a:endParaRPr lang="en-US" altLang="zh-CN" sz="2800" kern="1200" dirty="0">
              <a:latin typeface="Courier New" panose="02070309020205020404" pitchFamily="49" charset="0"/>
              <a:ea typeface="宋体" panose="02010600030101010101" pitchFamily="2" charset="-122"/>
              <a:cs typeface="+mn-cs"/>
            </a:endParaRPr>
          </a:p>
          <a:p>
            <a:pPr marL="400050" lvl="1" indent="0" eaLnBrk="1" hangingPunct="1">
              <a:buFont typeface="Monotype Sorts" pitchFamily="2" charset="2"/>
              <a:buNone/>
            </a:pPr>
            <a:endParaRPr lang="en-US" altLang="zh-CN" kern="1200" dirty="0">
              <a:latin typeface="Consolas" panose="020B0609020204030204" pitchFamily="49" charset="0"/>
              <a:ea typeface="宋体" panose="02010600030101010101" pitchFamily="2" charset="-122"/>
              <a:cs typeface="+mn-cs"/>
            </a:endParaRPr>
          </a:p>
          <a:p>
            <a:pPr marL="400050" lvl="1" indent="0" eaLnBrk="1" hangingPunct="1">
              <a:buFont typeface="Monotype Sorts" pitchFamily="2" charset="2"/>
              <a:buNone/>
            </a:pPr>
            <a:r>
              <a:rPr lang="zh-CN" altLang="en-US" sz="2400" kern="1200" dirty="0">
                <a:latin typeface="Courier New" panose="02070309020205020404" pitchFamily="49" charset="0"/>
                <a:ea typeface="宋体" panose="02010600030101010101" pitchFamily="2" charset="-122"/>
                <a:cs typeface="+mn-cs"/>
              </a:rPr>
              <a:t>例如，使用</a:t>
            </a:r>
            <a:r>
              <a:rPr lang="en-US" altLang="zh-CN" sz="2400" b="1" kern="1200" dirty="0">
                <a:latin typeface="Courier New" panose="02070309020205020404" pitchFamily="49" charset="0"/>
                <a:ea typeface="宋体" panose="02010600030101010101" pitchFamily="2" charset="-122"/>
                <a:cs typeface="+mn-cs"/>
              </a:rPr>
              <a:t>String.valueOf(5.44)</a:t>
            </a:r>
            <a:r>
              <a:rPr lang="zh-CN" altLang="en-US" sz="2400" kern="1200" dirty="0">
                <a:latin typeface="Courier New" panose="02070309020205020404" pitchFamily="49" charset="0"/>
                <a:ea typeface="宋体" panose="02010600030101010101" pitchFamily="2" charset="-122"/>
                <a:cs typeface="+mn-cs"/>
              </a:rPr>
              <a:t>将双精度值转换为字符串，该方法返回由字符</a:t>
            </a:r>
            <a:r>
              <a:rPr lang="en-US" altLang="en-US" sz="2400" b="1" kern="1200" dirty="0">
                <a:latin typeface="Courier New" panose="02070309020205020404" pitchFamily="49" charset="0"/>
                <a:ea typeface="+mn-ea"/>
                <a:cs typeface="Courier New" panose="02070309020205020404" pitchFamily="49" charset="0"/>
              </a:rPr>
              <a:t>‘5’, ‘.’, ‘4’ </a:t>
            </a:r>
            <a:r>
              <a:rPr lang="zh-CN" altLang="en-US" sz="2400" kern="1200" dirty="0">
                <a:latin typeface="Courier New" panose="02070309020205020404" pitchFamily="49" charset="0"/>
                <a:ea typeface="宋体" panose="02010600030101010101" pitchFamily="2" charset="-122"/>
                <a:cs typeface="+mn-cs"/>
              </a:rPr>
              <a:t>和</a:t>
            </a:r>
            <a:r>
              <a:rPr lang="en-US" altLang="en-US" sz="2400" kern="1200" dirty="0">
                <a:latin typeface="Courier New" panose="02070309020205020404" pitchFamily="49" charset="0"/>
                <a:ea typeface="+mn-ea"/>
                <a:cs typeface="Courier New" panose="02070309020205020404" pitchFamily="49" charset="0"/>
              </a:rPr>
              <a:t> </a:t>
            </a:r>
            <a:r>
              <a:rPr lang="en-US" altLang="en-US" sz="2400" b="1" kern="1200" dirty="0">
                <a:latin typeface="Courier New" panose="02070309020205020404" pitchFamily="49" charset="0"/>
                <a:ea typeface="+mn-ea"/>
                <a:cs typeface="Courier New" panose="02070309020205020404" pitchFamily="49" charset="0"/>
              </a:rPr>
              <a:t>‘</a:t>
            </a:r>
            <a:r>
              <a:rPr lang="en-US" altLang="zh-CN" sz="2400" b="1" kern="1200" dirty="0">
                <a:latin typeface="Courier New" panose="02070309020205020404" pitchFamily="49" charset="0"/>
                <a:ea typeface="宋体" panose="02010600030101010101" pitchFamily="2" charset="-122"/>
                <a:cs typeface="+mn-cs"/>
              </a:rPr>
              <a:t>4’</a:t>
            </a:r>
            <a:r>
              <a:rPr lang="zh-CN" altLang="en-US" sz="2400" kern="1200" dirty="0">
                <a:latin typeface="Courier New" panose="02070309020205020404" pitchFamily="49" charset="0"/>
                <a:ea typeface="宋体" panose="02010600030101010101" pitchFamily="2" charset="-122"/>
                <a:cs typeface="+mn-cs"/>
              </a:rPr>
              <a:t>组成的字符串</a:t>
            </a:r>
            <a:r>
              <a:rPr lang="en-US" altLang="zh-CN" sz="2400" b="1" kern="1200" dirty="0">
                <a:highlight>
                  <a:srgbClr val="C0C0C0"/>
                </a:highlight>
                <a:latin typeface="Courier New" panose="02070309020205020404" pitchFamily="49" charset="0"/>
                <a:ea typeface="宋体" panose="02010600030101010101" pitchFamily="2" charset="-122"/>
                <a:cs typeface="+mn-cs"/>
              </a:rPr>
              <a:t>“5.44”</a:t>
            </a:r>
            <a:r>
              <a:rPr lang="zh-CN" altLang="en-US" sz="2400" kern="1200" dirty="0">
                <a:latin typeface="Courier New" panose="02070309020205020404" pitchFamily="49" charset="0"/>
                <a:ea typeface="宋体" panose="02010600030101010101" pitchFamily="2" charset="-122"/>
                <a:cs typeface="+mn-cs"/>
              </a:rPr>
              <a:t>。</a:t>
            </a:r>
            <a:endParaRPr lang="en-US" altLang="en-US" sz="2400" kern="1200" dirty="0">
              <a:latin typeface="Courier New" panose="02070309020205020404" pitchFamily="49" charset="0"/>
              <a:ea typeface="Courier New" panose="02070309020205020404" pitchFamily="49" charset="0"/>
              <a:cs typeface="+mn-cs"/>
            </a:endParaRPr>
          </a:p>
        </p:txBody>
      </p:sp>
      <p:sp>
        <p:nvSpPr>
          <p:cNvPr id="6144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44</a:t>
            </a:fld>
            <a:endParaRPr lang="en-US" altLang="en-US" sz="1400" dirty="0">
              <a:ea typeface="宋体" panose="02010600030101010101" pitchFamily="2"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Rectangle 2"/>
          <p:cNvSpPr>
            <a:spLocks noGrp="1"/>
          </p:cNvSpPr>
          <p:nvPr>
            <p:ph type="title"/>
          </p:nvPr>
        </p:nvSpPr>
        <p:spPr/>
        <p:txBody>
          <a:bodyPr vert="horz" wrap="square" lIns="92075" tIns="46038" rIns="92075" bIns="46038" anchor="ctr" anchorCtr="0"/>
          <a:lstStyle/>
          <a:p>
            <a:pPr eaLnBrk="1" hangingPunct="1">
              <a:buNone/>
            </a:pPr>
            <a:r>
              <a:rPr lang="en-US" altLang="en-US" sz="3200" kern="1200" dirty="0">
                <a:latin typeface="Courier New" panose="02070309020205020404" pitchFamily="49" charset="0"/>
                <a:ea typeface="+mj-ea"/>
                <a:cs typeface="Courier New" panose="02070309020205020404" pitchFamily="49" charset="0"/>
              </a:rPr>
              <a:t>StringBuilder</a:t>
            </a:r>
            <a:r>
              <a:rPr lang="zh-CN" altLang="en-US" sz="3200" kern="1200" dirty="0">
                <a:latin typeface="Courier New" panose="02070309020205020404" pitchFamily="49" charset="0"/>
                <a:ea typeface="宋体" panose="02010600030101010101" pitchFamily="2" charset="-122"/>
                <a:cs typeface="+mj-cs"/>
              </a:rPr>
              <a:t>和</a:t>
            </a:r>
            <a:r>
              <a:rPr lang="en-US" altLang="en-US" sz="3200" kern="1200" dirty="0">
                <a:latin typeface="Courier New" panose="02070309020205020404" pitchFamily="49" charset="0"/>
                <a:ea typeface="+mj-ea"/>
                <a:cs typeface="Courier New" panose="02070309020205020404" pitchFamily="49" charset="0"/>
              </a:rPr>
              <a:t>StringBuffer</a:t>
            </a:r>
            <a:endParaRPr lang="en-US" altLang="en-US" sz="3200" kern="1200" dirty="0">
              <a:latin typeface="Courier New" panose="02070309020205020404" pitchFamily="49" charset="0"/>
              <a:ea typeface="Courier New" panose="02070309020205020404" pitchFamily="49" charset="0"/>
              <a:cs typeface="+mj-cs"/>
            </a:endParaRPr>
          </a:p>
        </p:txBody>
      </p:sp>
      <p:sp>
        <p:nvSpPr>
          <p:cNvPr id="62467"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r>
              <a:rPr lang="en-US" altLang="en-US" sz="2800" b="1" kern="1200" dirty="0">
                <a:latin typeface="Courier New" panose="02070309020205020404" pitchFamily="49" charset="0"/>
                <a:ea typeface="+mn-ea"/>
                <a:cs typeface="+mn-cs"/>
              </a:rPr>
              <a:t>StringBuilder/StringBuffer</a:t>
            </a:r>
            <a:r>
              <a:rPr lang="en-US" altLang="zh-CN" sz="2800" kern="1200" dirty="0">
                <a:latin typeface="Courier New" panose="02070309020205020404" pitchFamily="49" charset="0"/>
                <a:ea typeface="宋体" panose="02010600030101010101" pitchFamily="2" charset="-122"/>
                <a:cs typeface="+mn-cs"/>
              </a:rPr>
              <a:t>类</a:t>
            </a:r>
            <a:r>
              <a:rPr lang="zh-CN" altLang="en-US" sz="2800" kern="1200" dirty="0">
                <a:latin typeface="Courier New" panose="02070309020205020404" pitchFamily="49" charset="0"/>
                <a:ea typeface="宋体" panose="02010600030101010101" pitchFamily="2" charset="-122"/>
                <a:cs typeface="+mn-cs"/>
              </a:rPr>
              <a:t>可以替代</a:t>
            </a:r>
            <a:r>
              <a:rPr lang="en-US" altLang="en-US" sz="2800" b="1" kern="1200" dirty="0">
                <a:latin typeface="Courier New" panose="02070309020205020404" pitchFamily="49" charset="0"/>
                <a:ea typeface="+mn-ea"/>
                <a:cs typeface="+mn-cs"/>
              </a:rPr>
              <a:t>String</a:t>
            </a:r>
            <a:r>
              <a:rPr lang="en-US" altLang="zh-CN" sz="2800" kern="1200" dirty="0">
                <a:latin typeface="Courier New" panose="02070309020205020404" pitchFamily="49" charset="0"/>
                <a:ea typeface="宋体" panose="02010600030101010101" pitchFamily="2" charset="-122"/>
                <a:cs typeface="+mn-cs"/>
              </a:rPr>
              <a:t>类</a:t>
            </a:r>
            <a:r>
              <a:rPr lang="zh-CN" altLang="en-US" sz="2800" kern="1200" dirty="0">
                <a:latin typeface="Courier New" panose="02070309020205020404" pitchFamily="49" charset="0"/>
                <a:ea typeface="宋体" panose="02010600030101010101" pitchFamily="2" charset="-122"/>
                <a:cs typeface="+mn-cs"/>
              </a:rPr>
              <a:t>。</a:t>
            </a:r>
            <a:endParaRPr lang="en-US" altLang="zh-CN" sz="2800" kern="1200" dirty="0">
              <a:latin typeface="Courier New" panose="02070309020205020404" pitchFamily="49" charset="0"/>
              <a:ea typeface="宋体" panose="02010600030101010101" pitchFamily="2" charset="-122"/>
              <a:cs typeface="+mn-cs"/>
            </a:endParaRPr>
          </a:p>
          <a:p>
            <a:pPr marL="0" indent="0" eaLnBrk="1" hangingPunct="1">
              <a:buSzPct val="75000"/>
              <a:buFont typeface="Monotype Sorts" pitchFamily="2" charset="2"/>
              <a:buNone/>
            </a:pPr>
            <a:endParaRPr lang="en-US" altLang="zh-CN" sz="2800" kern="1200" dirty="0">
              <a:latin typeface="Courier New" panose="02070309020205020404" pitchFamily="49" charset="0"/>
              <a:ea typeface="宋体" panose="02010600030101010101" pitchFamily="2" charset="-122"/>
              <a:cs typeface="+mn-cs"/>
            </a:endParaRPr>
          </a:p>
          <a:p>
            <a:pPr marL="0" indent="0" eaLnBrk="1" hangingPunct="1">
              <a:buSzPct val="75000"/>
              <a:buFont typeface="Monotype Sorts" pitchFamily="2" charset="2"/>
              <a:buNone/>
            </a:pPr>
            <a:r>
              <a:rPr lang="zh-CN" altLang="en-US" sz="2800" kern="1200" dirty="0">
                <a:latin typeface="Courier New" panose="02070309020205020404" pitchFamily="49" charset="0"/>
                <a:ea typeface="宋体" panose="02010600030101010101" pitchFamily="2" charset="-122"/>
                <a:cs typeface="+mn-cs"/>
              </a:rPr>
              <a:t>一般来说，只要使用字符串的地方，都可以使用</a:t>
            </a:r>
            <a:r>
              <a:rPr lang="en-US" altLang="en-US" sz="2800" b="1" kern="1200" dirty="0">
                <a:latin typeface="Courier New" panose="02070309020205020404" pitchFamily="49" charset="0"/>
                <a:ea typeface="+mn-ea"/>
                <a:cs typeface="+mn-cs"/>
              </a:rPr>
              <a:t>StringBuilder/StringBuffer</a:t>
            </a:r>
            <a:r>
              <a:rPr lang="en-US" altLang="zh-CN" sz="2800" kern="1200" dirty="0">
                <a:latin typeface="Courier New" panose="02070309020205020404" pitchFamily="49" charset="0"/>
                <a:ea typeface="宋体" panose="02010600030101010101" pitchFamily="2" charset="-122"/>
                <a:cs typeface="+mn-cs"/>
              </a:rPr>
              <a:t>类</a:t>
            </a:r>
            <a:r>
              <a:rPr lang="zh-CN" altLang="en-US" sz="2800" kern="1200" dirty="0">
                <a:latin typeface="Courier New" panose="02070309020205020404" pitchFamily="49" charset="0"/>
                <a:ea typeface="宋体" panose="02010600030101010101" pitchFamily="2" charset="-122"/>
                <a:cs typeface="+mn-cs"/>
              </a:rPr>
              <a:t>。</a:t>
            </a:r>
            <a:endParaRPr lang="en-US" altLang="zh-CN" sz="2800" kern="1200" dirty="0">
              <a:latin typeface="Courier New" panose="02070309020205020404" pitchFamily="49" charset="0"/>
              <a:ea typeface="宋体" panose="02010600030101010101" pitchFamily="2" charset="-122"/>
              <a:cs typeface="+mn-cs"/>
            </a:endParaRPr>
          </a:p>
          <a:p>
            <a:pPr marL="0" indent="0" eaLnBrk="1" hangingPunct="1">
              <a:buSzPct val="75000"/>
              <a:buFont typeface="Monotype Sorts" pitchFamily="2" charset="2"/>
              <a:buNone/>
            </a:pPr>
            <a:endParaRPr lang="en-US" altLang="zh-CN" sz="2800" kern="1200" dirty="0">
              <a:latin typeface="Courier New" panose="02070309020205020404" pitchFamily="49" charset="0"/>
              <a:ea typeface="宋体" panose="02010600030101010101" pitchFamily="2" charset="-122"/>
              <a:cs typeface="+mn-cs"/>
            </a:endParaRPr>
          </a:p>
          <a:p>
            <a:pPr marL="0" indent="0" eaLnBrk="1" hangingPunct="1">
              <a:buSzPct val="75000"/>
              <a:buFont typeface="Monotype Sorts" pitchFamily="2" charset="2"/>
              <a:buNone/>
            </a:pPr>
            <a:r>
              <a:rPr lang="en-US" altLang="en-US" sz="2800" b="1" kern="1200" dirty="0">
                <a:latin typeface="Courier New" panose="02070309020205020404" pitchFamily="49" charset="0"/>
                <a:ea typeface="+mn-ea"/>
                <a:cs typeface="+mn-cs"/>
              </a:rPr>
              <a:t>StringBuilder/StringBuffer</a:t>
            </a:r>
            <a:r>
              <a:rPr lang="en-US" altLang="zh-CN" sz="2800" kern="1200" dirty="0">
                <a:latin typeface="Courier New" panose="02070309020205020404" pitchFamily="49" charset="0"/>
                <a:ea typeface="宋体" panose="02010600030101010101" pitchFamily="2" charset="-122"/>
                <a:cs typeface="+mn-cs"/>
              </a:rPr>
              <a:t>比</a:t>
            </a:r>
            <a:r>
              <a:rPr lang="en-US" altLang="zh-CN" sz="2800" b="1" kern="1200" dirty="0">
                <a:latin typeface="Courier New" panose="02070309020205020404" pitchFamily="49" charset="0"/>
                <a:ea typeface="宋体" panose="02010600030101010101" pitchFamily="2" charset="-122"/>
                <a:cs typeface="+mn-cs"/>
              </a:rPr>
              <a:t>String</a:t>
            </a:r>
            <a:r>
              <a:rPr lang="zh-CN" altLang="en-US" sz="2800" kern="1200" dirty="0">
                <a:latin typeface="Courier New" panose="02070309020205020404" pitchFamily="49" charset="0"/>
                <a:ea typeface="宋体" panose="02010600030101010101" pitchFamily="2" charset="-122"/>
                <a:cs typeface="+mn-cs"/>
              </a:rPr>
              <a:t>类更灵活。</a:t>
            </a:r>
            <a:r>
              <a:rPr lang="en-US" altLang="en-US" sz="2800" kern="1200" dirty="0">
                <a:latin typeface="Courier New" panose="02070309020205020404" pitchFamily="49" charset="0"/>
                <a:ea typeface="+mn-ea"/>
                <a:cs typeface="+mn-cs"/>
              </a:rPr>
              <a:t> </a:t>
            </a:r>
          </a:p>
          <a:p>
            <a:pPr marL="0" indent="0" eaLnBrk="1" hangingPunct="1">
              <a:buSzPct val="75000"/>
              <a:buFont typeface="Monotype Sorts" pitchFamily="2" charset="2"/>
              <a:buNone/>
            </a:pPr>
            <a:r>
              <a:rPr lang="en-US" altLang="zh-CN" sz="2800" kern="1200" dirty="0">
                <a:latin typeface="Courier New" panose="02070309020205020404" pitchFamily="49" charset="0"/>
                <a:ea typeface="宋体" panose="02010600030101010101" pitchFamily="2" charset="-122"/>
                <a:cs typeface="+mn-cs"/>
              </a:rPr>
              <a:t>可以</a:t>
            </a:r>
            <a:r>
              <a:rPr lang="zh-CN" altLang="en-US" sz="2800" kern="1200" dirty="0">
                <a:latin typeface="Courier New" panose="02070309020205020404" pitchFamily="49" charset="0"/>
                <a:ea typeface="宋体" panose="02010600030101010101" pitchFamily="2" charset="-122"/>
                <a:cs typeface="+mn-cs"/>
              </a:rPr>
              <a:t>给一个</a:t>
            </a:r>
            <a:r>
              <a:rPr lang="en-US" altLang="en-US" sz="2800" b="1" kern="1200" dirty="0">
                <a:latin typeface="Courier New" panose="02070309020205020404" pitchFamily="49" charset="0"/>
                <a:ea typeface="+mn-ea"/>
                <a:cs typeface="+mn-cs"/>
              </a:rPr>
              <a:t>StringBuilder/StringBuffer</a:t>
            </a:r>
            <a:r>
              <a:rPr lang="en-US" altLang="zh-CN" sz="2800" kern="1200" dirty="0">
                <a:latin typeface="Courier New" panose="02070309020205020404" pitchFamily="49" charset="0"/>
                <a:ea typeface="宋体" panose="02010600030101010101" pitchFamily="2" charset="-122"/>
                <a:cs typeface="+mn-cs"/>
              </a:rPr>
              <a:t>中</a:t>
            </a:r>
            <a:r>
              <a:rPr lang="zh-CN" altLang="en-US" sz="2800" kern="1200" dirty="0">
                <a:latin typeface="Courier New" panose="02070309020205020404" pitchFamily="49" charset="0"/>
                <a:ea typeface="宋体" panose="02010600030101010101" pitchFamily="2" charset="-122"/>
                <a:cs typeface="+mn-cs"/>
              </a:rPr>
              <a:t>添加、插入或追加新的内容。</a:t>
            </a:r>
            <a:endParaRPr lang="en-US" altLang="en-US" sz="2800" kern="1200" dirty="0">
              <a:latin typeface="Courier New" panose="02070309020205020404" pitchFamily="49" charset="0"/>
              <a:ea typeface="+mn-ea"/>
              <a:cs typeface="+mn-cs"/>
            </a:endParaRPr>
          </a:p>
        </p:txBody>
      </p:sp>
      <p:sp>
        <p:nvSpPr>
          <p:cNvPr id="6246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45</a:t>
            </a:fld>
            <a:endParaRPr lang="en-US" altLang="en-US" sz="1400" dirty="0">
              <a:ea typeface="宋体" panose="02010600030101010101" pitchFamily="2" charset="-122"/>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5" name="Rectangle 2"/>
          <p:cNvSpPr>
            <a:spLocks noGrp="1"/>
          </p:cNvSpPr>
          <p:nvPr>
            <p:ph type="title"/>
          </p:nvPr>
        </p:nvSpPr>
        <p:spPr/>
        <p:txBody>
          <a:bodyPr vert="horz" wrap="square" lIns="92075" tIns="46038" rIns="92075" bIns="46038" anchor="ctr" anchorCtr="0"/>
          <a:lstStyle/>
          <a:p>
            <a:pPr eaLnBrk="1" hangingPunct="1">
              <a:buNone/>
            </a:pPr>
            <a:r>
              <a:rPr lang="en-US" altLang="en-US" kern="1200" dirty="0">
                <a:latin typeface="Courier New" panose="02070309020205020404" pitchFamily="49" charset="0"/>
                <a:ea typeface="+mj-ea"/>
                <a:cs typeface="Courier New" panose="02070309020205020404" pitchFamily="49" charset="0"/>
              </a:rPr>
              <a:t>StringBuilder</a:t>
            </a:r>
            <a:r>
              <a:rPr lang="zh-CN" altLang="en-US" kern="1200" dirty="0">
                <a:latin typeface="Courier New" panose="02070309020205020404" pitchFamily="49" charset="0"/>
                <a:ea typeface="宋体" panose="02010600030101010101" pitchFamily="2" charset="-122"/>
                <a:cs typeface="+mj-cs"/>
              </a:rPr>
              <a:t>构造方法</a:t>
            </a:r>
          </a:p>
        </p:txBody>
      </p:sp>
      <p:sp>
        <p:nvSpPr>
          <p:cNvPr id="18436" name="内容占位符 5"/>
          <p:cNvSpPr>
            <a:spLocks noGrp="1"/>
          </p:cNvSpPr>
          <p:nvPr>
            <p:ph idx="1"/>
          </p:nvPr>
        </p:nvSpPr>
        <p:spPr/>
        <p:txBody>
          <a:bodyPr vert="horz" wrap="square" lIns="92075" tIns="46038" rIns="92075" bIns="46038" anchor="t" anchorCtr="0"/>
          <a:lstStyle/>
          <a:p>
            <a:pPr>
              <a:buSzPct val="75000"/>
            </a:pPr>
            <a:endParaRPr lang="zh-CN" altLang="en-US" kern="1200" dirty="0">
              <a:latin typeface="+mn-lt"/>
              <a:ea typeface="宋体" panose="02010600030101010101" pitchFamily="2" charset="-122"/>
              <a:cs typeface="+mn-cs"/>
            </a:endParaRPr>
          </a:p>
        </p:txBody>
      </p:sp>
      <p:sp>
        <p:nvSpPr>
          <p:cNvPr id="1843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46</a:t>
            </a:fld>
            <a:endParaRPr lang="en-US" altLang="en-US" sz="1400" dirty="0">
              <a:ea typeface="宋体" panose="02010600030101010101" pitchFamily="2" charset="-122"/>
            </a:endParaRPr>
          </a:p>
        </p:txBody>
      </p:sp>
      <p:sp>
        <p:nvSpPr>
          <p:cNvPr id="18438" name="Rectangle 6"/>
          <p:cNvSpPr/>
          <p:nvPr/>
        </p:nvSpPr>
        <p:spPr>
          <a:xfrm>
            <a:off x="0" y="29718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8434" name="Object 5"/>
          <p:cNvGraphicFramePr>
            <a:graphicFrameLocks noChangeAspect="1"/>
          </p:cNvGraphicFramePr>
          <p:nvPr/>
        </p:nvGraphicFramePr>
        <p:xfrm>
          <a:off x="266700" y="1663700"/>
          <a:ext cx="8763000" cy="2146300"/>
        </p:xfrm>
        <a:graphic>
          <a:graphicData uri="http://schemas.openxmlformats.org/presentationml/2006/ole">
            <mc:AlternateContent xmlns:mc="http://schemas.openxmlformats.org/markup-compatibility/2006">
              <mc:Choice xmlns:v="urn:schemas-microsoft-com:vml" Requires="v">
                <p:oleObj r:id="rId2" imgW="3736975" imgH="914400" progId="Word.Picture.8">
                  <p:embed/>
                </p:oleObj>
              </mc:Choice>
              <mc:Fallback>
                <p:oleObj r:id="rId2" imgW="3736975" imgH="914400" progId="Word.Picture.8">
                  <p:embed/>
                  <p:pic>
                    <p:nvPicPr>
                      <p:cNvPr id="0" name="图片 3084"/>
                      <p:cNvPicPr/>
                      <p:nvPr/>
                    </p:nvPicPr>
                    <p:blipFill>
                      <a:blip r:embed="rId3"/>
                      <a:stretch>
                        <a:fillRect/>
                      </a:stretch>
                    </p:blipFill>
                    <p:spPr>
                      <a:xfrm>
                        <a:off x="266700" y="1663700"/>
                        <a:ext cx="8763000" cy="2146300"/>
                      </a:xfrm>
                      <a:prstGeom prst="rect">
                        <a:avLst/>
                      </a:prstGeom>
                      <a:noFill/>
                      <a:ln w="38100">
                        <a:noFill/>
                        <a:miter/>
                      </a:ln>
                    </p:spPr>
                  </p:pic>
                </p:oleObj>
              </mc:Fallback>
            </mc:AlternateContent>
          </a:graphicData>
        </a:graphic>
      </p:graphicFrame>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9" name="Rectangle 2"/>
          <p:cNvSpPr>
            <a:spLocks noGrp="1"/>
          </p:cNvSpPr>
          <p:nvPr>
            <p:ph type="title"/>
          </p:nvPr>
        </p:nvSpPr>
        <p:spPr/>
        <p:txBody>
          <a:bodyPr vert="horz" wrap="square" lIns="92075" tIns="46038" rIns="92075" bIns="46038" anchor="ctr" anchorCtr="0"/>
          <a:lstStyle/>
          <a:p>
            <a:pPr eaLnBrk="1" hangingPunct="1">
              <a:buNone/>
            </a:pPr>
            <a:r>
              <a:rPr lang="zh-CN" altLang="en-US" sz="3200" kern="1200" dirty="0">
                <a:latin typeface="Courier New" panose="02070309020205020404" pitchFamily="49" charset="0"/>
                <a:ea typeface="宋体" panose="02010600030101010101" pitchFamily="2" charset="-122"/>
                <a:cs typeface="+mj-cs"/>
              </a:rPr>
              <a:t>修改</a:t>
            </a:r>
            <a:r>
              <a:rPr lang="en-US" altLang="en-US" sz="3200" kern="1200" dirty="0">
                <a:latin typeface="Courier New" panose="02070309020205020404" pitchFamily="49" charset="0"/>
                <a:ea typeface="宋体" panose="02010600030101010101" pitchFamily="2" charset="-122"/>
                <a:cs typeface="+mj-cs"/>
              </a:rPr>
              <a:t>StringBuilder</a:t>
            </a:r>
            <a:r>
              <a:rPr lang="en-US" altLang="zh-CN" sz="3200" kern="1200" dirty="0">
                <a:latin typeface="Courier New" panose="02070309020205020404" pitchFamily="49" charset="0"/>
                <a:ea typeface="宋体" panose="02010600030101010101" pitchFamily="2" charset="-122"/>
                <a:cs typeface="+mj-cs"/>
              </a:rPr>
              <a:t>中</a:t>
            </a:r>
            <a:r>
              <a:rPr lang="zh-CN" altLang="en-US" sz="3200" kern="1200" dirty="0">
                <a:latin typeface="Courier New" panose="02070309020205020404" pitchFamily="49" charset="0"/>
                <a:ea typeface="宋体" panose="02010600030101010101" pitchFamily="2" charset="-122"/>
                <a:cs typeface="+mj-cs"/>
              </a:rPr>
              <a:t>的字符串</a:t>
            </a:r>
            <a:endParaRPr lang="en-US" altLang="en-US" sz="3200" u="sng" kern="1200" dirty="0">
              <a:latin typeface="Courier New" panose="02070309020205020404" pitchFamily="49" charset="0"/>
              <a:ea typeface="宋体" panose="02010600030101010101" pitchFamily="2" charset="-122"/>
              <a:cs typeface="+mj-cs"/>
            </a:endParaRPr>
          </a:p>
        </p:txBody>
      </p:sp>
      <p:sp>
        <p:nvSpPr>
          <p:cNvPr id="19460" name="内容占位符 5"/>
          <p:cNvSpPr>
            <a:spLocks noGrp="1"/>
          </p:cNvSpPr>
          <p:nvPr>
            <p:ph idx="1"/>
          </p:nvPr>
        </p:nvSpPr>
        <p:spPr/>
        <p:txBody>
          <a:bodyPr vert="horz" wrap="square" lIns="92075" tIns="46038" rIns="92075" bIns="46038" anchor="t" anchorCtr="0"/>
          <a:lstStyle/>
          <a:p>
            <a:pPr>
              <a:buSzPct val="75000"/>
            </a:pPr>
            <a:endParaRPr lang="zh-CN" altLang="en-US" kern="1200" dirty="0">
              <a:latin typeface="+mn-lt"/>
              <a:ea typeface="宋体" panose="02010600030101010101" pitchFamily="2" charset="-122"/>
              <a:cs typeface="+mn-cs"/>
            </a:endParaRPr>
          </a:p>
        </p:txBody>
      </p:sp>
      <p:sp>
        <p:nvSpPr>
          <p:cNvPr id="19461"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47</a:t>
            </a:fld>
            <a:endParaRPr lang="en-US" altLang="en-US" sz="1400" dirty="0">
              <a:ea typeface="宋体" panose="02010600030101010101" pitchFamily="2" charset="-122"/>
            </a:endParaRPr>
          </a:p>
        </p:txBody>
      </p:sp>
      <p:sp>
        <p:nvSpPr>
          <p:cNvPr id="19462" name="Rectangle 6"/>
          <p:cNvSpPr/>
          <p:nvPr/>
        </p:nvSpPr>
        <p:spPr>
          <a:xfrm>
            <a:off x="0" y="17526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19458" name="Object 5"/>
          <p:cNvGraphicFramePr>
            <a:graphicFrameLocks noChangeAspect="1"/>
          </p:cNvGraphicFramePr>
          <p:nvPr/>
        </p:nvGraphicFramePr>
        <p:xfrm>
          <a:off x="1371600" y="1066800"/>
          <a:ext cx="6629400" cy="5210175"/>
        </p:xfrm>
        <a:graphic>
          <a:graphicData uri="http://schemas.openxmlformats.org/presentationml/2006/ole">
            <mc:AlternateContent xmlns:mc="http://schemas.openxmlformats.org/markup-compatibility/2006">
              <mc:Choice xmlns:v="urn:schemas-microsoft-com:vml" Requires="v">
                <p:oleObj r:id="rId2" imgW="4273550" imgH="3352800" progId="Word.Picture.8">
                  <p:embed/>
                </p:oleObj>
              </mc:Choice>
              <mc:Fallback>
                <p:oleObj r:id="rId2" imgW="4273550" imgH="3352800" progId="Word.Picture.8">
                  <p:embed/>
                  <p:pic>
                    <p:nvPicPr>
                      <p:cNvPr id="0" name="图片 3082"/>
                      <p:cNvPicPr/>
                      <p:nvPr/>
                    </p:nvPicPr>
                    <p:blipFill>
                      <a:blip r:embed="rId3"/>
                      <a:stretch>
                        <a:fillRect/>
                      </a:stretch>
                    </p:blipFill>
                    <p:spPr>
                      <a:xfrm>
                        <a:off x="1371600" y="1066800"/>
                        <a:ext cx="6629400" cy="5210175"/>
                      </a:xfrm>
                      <a:prstGeom prst="rect">
                        <a:avLst/>
                      </a:prstGeom>
                      <a:noFill/>
                      <a:ln w="38100">
                        <a:noFill/>
                        <a:miter/>
                      </a:ln>
                    </p:spPr>
                  </p:pic>
                </p:oleObj>
              </mc:Fallback>
            </mc:AlternateContent>
          </a:graphicData>
        </a:graphic>
      </p:graphicFrame>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90" name="Rectangle 2"/>
          <p:cNvSpPr>
            <a:spLocks noGrp="1"/>
          </p:cNvSpPr>
          <p:nvPr>
            <p:ph type="title"/>
          </p:nvPr>
        </p:nvSpPr>
        <p:spPr/>
        <p:txBody>
          <a:bodyPr vert="horz" wrap="square" lIns="92075" tIns="46038" rIns="92075" bIns="46038" anchor="ctr" anchorCtr="0"/>
          <a:lstStyle/>
          <a:p>
            <a:pPr eaLnBrk="1" hangingPunct="1">
              <a:buNone/>
            </a:pPr>
            <a:r>
              <a:rPr lang="zh-CN" altLang="en-US" sz="4200" kern="1200" dirty="0">
                <a:latin typeface="Courier New" panose="02070309020205020404" pitchFamily="49" charset="0"/>
                <a:ea typeface="宋体" panose="02010600030101010101" pitchFamily="2" charset="-122"/>
                <a:cs typeface="+mj-cs"/>
              </a:rPr>
              <a:t>示例</a:t>
            </a:r>
          </a:p>
        </p:txBody>
      </p:sp>
      <p:sp>
        <p:nvSpPr>
          <p:cNvPr id="63491" name="Rectangle 3"/>
          <p:cNvSpPr>
            <a:spLocks noGrp="1"/>
          </p:cNvSpPr>
          <p:nvPr>
            <p:ph idx="1"/>
          </p:nvPr>
        </p:nvSpPr>
        <p:spPr>
          <a:xfrm>
            <a:off x="685800" y="1143000"/>
            <a:ext cx="8191500" cy="5219700"/>
          </a:xfrm>
        </p:spPr>
        <p:txBody>
          <a:bodyPr vert="horz" wrap="square" lIns="92075" tIns="46038" rIns="92075" bIns="46038" anchor="t" anchorCtr="0"/>
          <a:lstStyle/>
          <a:p>
            <a:pPr marL="0" indent="0" eaLnBrk="1" hangingPunct="1">
              <a:lnSpc>
                <a:spcPct val="80000"/>
              </a:lnSpc>
              <a:buSzPct val="75000"/>
              <a:buFont typeface="Monotype Sorts" pitchFamily="2" charset="2"/>
              <a:buNone/>
            </a:pPr>
            <a:endParaRPr lang="en-US" altLang="en-US" sz="2000" b="1" kern="1200" dirty="0">
              <a:latin typeface="Courier New" panose="02070309020205020404" pitchFamily="49" charset="0"/>
              <a:ea typeface="+mn-ea"/>
              <a:cs typeface="Courier New" panose="02070309020205020404" pitchFamily="49" charset="0"/>
            </a:endParaRPr>
          </a:p>
          <a:p>
            <a:pPr marL="0" indent="0" eaLnBrk="1" hangingPunct="1">
              <a:lnSpc>
                <a:spcPct val="80000"/>
              </a:lnSpc>
              <a:buSzPct val="75000"/>
              <a:buFont typeface="Monotype Sorts" pitchFamily="2" charset="2"/>
              <a:buNone/>
            </a:pPr>
            <a:r>
              <a:rPr lang="en-US" altLang="en-US" sz="2000" b="1" kern="1200" dirty="0">
                <a:latin typeface="Courier New" panose="02070309020205020404" pitchFamily="49" charset="0"/>
                <a:ea typeface="+mn-ea"/>
                <a:cs typeface="Courier New" panose="02070309020205020404" pitchFamily="49" charset="0"/>
              </a:rPr>
              <a:t>StringBuilder  stringBuilder </a:t>
            </a:r>
            <a:r>
              <a:rPr lang="en-US" altLang="zh-CN" sz="2000" b="1" kern="1200" dirty="0">
                <a:latin typeface="Courier New" panose="02070309020205020404" pitchFamily="49" charset="0"/>
                <a:ea typeface="宋体" panose="02010600030101010101" pitchFamily="2" charset="-122"/>
                <a:cs typeface="+mn-cs"/>
              </a:rPr>
              <a:t>= new </a:t>
            </a:r>
            <a:r>
              <a:rPr lang="en-US" altLang="en-US" sz="2000" b="1" kern="1200" dirty="0">
                <a:latin typeface="Courier New" panose="02070309020205020404" pitchFamily="49" charset="0"/>
                <a:ea typeface="+mn-ea"/>
                <a:cs typeface="Courier New" panose="02070309020205020404" pitchFamily="49" charset="0"/>
              </a:rPr>
              <a:t>StringBuilder();</a:t>
            </a:r>
          </a:p>
          <a:p>
            <a:pPr marL="400050" lvl="1" indent="0" eaLnBrk="1" hangingPunct="1">
              <a:lnSpc>
                <a:spcPct val="80000"/>
              </a:lnSpc>
              <a:buFontTx/>
              <a:buNone/>
            </a:pPr>
            <a:r>
              <a:rPr lang="en-US" altLang="en-US" sz="2000" b="1" kern="1200" dirty="0">
                <a:latin typeface="Courier New" panose="02070309020205020404" pitchFamily="49" charset="0"/>
                <a:ea typeface="+mn-ea"/>
                <a:cs typeface="Courier New" panose="02070309020205020404" pitchFamily="49" charset="0"/>
              </a:rPr>
              <a:t>stringBuilder.append("Welcome");</a:t>
            </a:r>
          </a:p>
          <a:p>
            <a:pPr marL="400050" lvl="1" indent="0" eaLnBrk="1" hangingPunct="1">
              <a:lnSpc>
                <a:spcPct val="80000"/>
              </a:lnSpc>
              <a:buFontTx/>
              <a:buNone/>
            </a:pPr>
            <a:r>
              <a:rPr lang="en-US" altLang="en-US" sz="2000" b="1" kern="1200" dirty="0">
                <a:latin typeface="Courier New" panose="02070309020205020404" pitchFamily="49" charset="0"/>
                <a:ea typeface="+mn-ea"/>
                <a:cs typeface="Courier New" panose="02070309020205020404" pitchFamily="49" charset="0"/>
              </a:rPr>
              <a:t>stringBuilder.append(" ");</a:t>
            </a:r>
          </a:p>
          <a:p>
            <a:pPr marL="400050" lvl="1" indent="0" eaLnBrk="1" hangingPunct="1">
              <a:lnSpc>
                <a:spcPct val="80000"/>
              </a:lnSpc>
              <a:buFontTx/>
              <a:buNone/>
            </a:pPr>
            <a:r>
              <a:rPr lang="en-US" altLang="en-US" sz="2000" b="1" kern="1200" dirty="0">
                <a:latin typeface="Courier New" panose="02070309020205020404" pitchFamily="49" charset="0"/>
                <a:ea typeface="+mn-ea"/>
                <a:cs typeface="Courier New" panose="02070309020205020404" pitchFamily="49" charset="0"/>
              </a:rPr>
              <a:t>stringBuilder.append("to");</a:t>
            </a:r>
          </a:p>
          <a:p>
            <a:pPr marL="400050" lvl="1" indent="0" eaLnBrk="1" hangingPunct="1">
              <a:lnSpc>
                <a:spcPct val="80000"/>
              </a:lnSpc>
              <a:buFontTx/>
              <a:buNone/>
            </a:pPr>
            <a:r>
              <a:rPr lang="en-US" altLang="en-US" sz="2000" b="1" kern="1200" dirty="0">
                <a:latin typeface="Courier New" panose="02070309020205020404" pitchFamily="49" charset="0"/>
                <a:ea typeface="+mn-ea"/>
                <a:cs typeface="Courier New" panose="02070309020205020404" pitchFamily="49" charset="0"/>
              </a:rPr>
              <a:t>stringBuilder.append(" ");</a:t>
            </a:r>
          </a:p>
          <a:p>
            <a:pPr marL="400050" lvl="1" indent="0" eaLnBrk="1" hangingPunct="1">
              <a:lnSpc>
                <a:spcPct val="80000"/>
              </a:lnSpc>
              <a:buFont typeface="Monotype Sorts" pitchFamily="2" charset="2"/>
              <a:buNone/>
            </a:pPr>
            <a:r>
              <a:rPr lang="en-US" altLang="en-US" sz="2000" b="1" kern="1200" dirty="0">
                <a:latin typeface="Courier New" panose="02070309020205020404" pitchFamily="49" charset="0"/>
                <a:ea typeface="+mn-ea"/>
                <a:cs typeface="Courier New" panose="02070309020205020404" pitchFamily="49" charset="0"/>
              </a:rPr>
              <a:t>stringBuilder.append("Java");</a:t>
            </a:r>
          </a:p>
          <a:p>
            <a:pPr marL="400050" lvl="1" indent="0" eaLnBrk="1" hangingPunct="1">
              <a:lnSpc>
                <a:spcPct val="80000"/>
              </a:lnSpc>
              <a:buFont typeface="Monotype Sorts" pitchFamily="2" charset="2"/>
              <a:buNone/>
            </a:pPr>
            <a:r>
              <a:rPr lang="zh-CN" altLang="en-US" sz="2400" kern="1200" dirty="0">
                <a:latin typeface="宋体" panose="02010600030101010101" pitchFamily="2" charset="-122"/>
                <a:ea typeface="宋体" panose="02010600030101010101" pitchFamily="2" charset="-122"/>
                <a:cs typeface="+mn-cs"/>
              </a:rPr>
              <a:t>字符串构建器变为：</a:t>
            </a:r>
            <a:r>
              <a:rPr lang="en-US" altLang="en-US" sz="2400" b="1" kern="1200" dirty="0">
                <a:solidFill>
                  <a:srgbClr val="00B050"/>
                </a:solidFill>
                <a:latin typeface="Courier New" panose="02070309020205020404" pitchFamily="49" charset="0"/>
                <a:ea typeface="+mn-ea"/>
                <a:cs typeface="Courier New" panose="02070309020205020404" pitchFamily="49" charset="0"/>
              </a:rPr>
              <a:t>Welcome to java</a:t>
            </a:r>
          </a:p>
          <a:p>
            <a:pPr marL="400050" lvl="1" indent="0" eaLnBrk="1" hangingPunct="1">
              <a:lnSpc>
                <a:spcPct val="80000"/>
              </a:lnSpc>
              <a:buFont typeface="Monotype Sorts" pitchFamily="2" charset="2"/>
              <a:buNone/>
            </a:pPr>
            <a:endParaRPr lang="en-US" altLang="en-US" kern="1200" dirty="0">
              <a:solidFill>
                <a:srgbClr val="00B050"/>
              </a:solidFill>
              <a:latin typeface="Courier" charset="0"/>
              <a:ea typeface="+mn-ea"/>
              <a:cs typeface="+mn-cs"/>
            </a:endParaRPr>
          </a:p>
          <a:p>
            <a:pPr marL="400050" lvl="1" indent="0" eaLnBrk="1" hangingPunct="1">
              <a:lnSpc>
                <a:spcPct val="80000"/>
              </a:lnSpc>
              <a:buFontTx/>
              <a:buNone/>
            </a:pPr>
            <a:r>
              <a:rPr lang="en-US" altLang="en-US" sz="2000" b="1" kern="1200" dirty="0">
                <a:latin typeface="Courier New" panose="02070309020205020404" pitchFamily="49" charset="0"/>
                <a:ea typeface="+mn-ea"/>
                <a:cs typeface="Courier New" panose="02070309020205020404" pitchFamily="49" charset="0"/>
              </a:rPr>
              <a:t>stringBuilder.insert(11, "HTML and ");</a:t>
            </a:r>
          </a:p>
          <a:p>
            <a:pPr marL="400050" lvl="1" indent="0" eaLnBrk="1" hangingPunct="1">
              <a:lnSpc>
                <a:spcPct val="80000"/>
              </a:lnSpc>
              <a:buFontTx/>
              <a:buNone/>
            </a:pPr>
            <a:r>
              <a:rPr lang="zh-CN" altLang="en-US" sz="2400" kern="1200" dirty="0">
                <a:latin typeface="宋体" panose="02010600030101010101" pitchFamily="2" charset="-122"/>
                <a:ea typeface="宋体" panose="02010600030101010101" pitchFamily="2" charset="-122"/>
                <a:cs typeface="+mn-cs"/>
              </a:rPr>
              <a:t>字符串构建器变为：</a:t>
            </a:r>
            <a:endParaRPr lang="en-US" altLang="zh-CN" sz="2400" kern="1200" dirty="0">
              <a:latin typeface="宋体" panose="02010600030101010101" pitchFamily="2" charset="-122"/>
              <a:ea typeface="宋体" panose="02010600030101010101" pitchFamily="2" charset="-122"/>
              <a:cs typeface="+mn-cs"/>
            </a:endParaRPr>
          </a:p>
          <a:p>
            <a:pPr marL="400050" lvl="1" indent="0" eaLnBrk="1" hangingPunct="1">
              <a:lnSpc>
                <a:spcPct val="80000"/>
              </a:lnSpc>
              <a:buFontTx/>
              <a:buNone/>
            </a:pPr>
            <a:r>
              <a:rPr lang="en-US" altLang="en-US" sz="2400" kern="1200" dirty="0">
                <a:solidFill>
                  <a:srgbClr val="00B050"/>
                </a:solidFill>
                <a:latin typeface="宋体" panose="02010600030101010101" pitchFamily="2" charset="-122"/>
                <a:ea typeface="宋体" panose="02010600030101010101" pitchFamily="2" charset="-122"/>
                <a:cs typeface="+mn-cs"/>
              </a:rPr>
              <a:t>	</a:t>
            </a:r>
            <a:r>
              <a:rPr lang="en-US" altLang="en-US" sz="2400" b="1" kern="1200" dirty="0">
                <a:solidFill>
                  <a:srgbClr val="00B050"/>
                </a:solidFill>
                <a:latin typeface="Courier New" panose="02070309020205020404" pitchFamily="49" charset="0"/>
                <a:ea typeface="+mn-ea"/>
                <a:cs typeface="Courier New" panose="02070309020205020404" pitchFamily="49" charset="0"/>
              </a:rPr>
              <a:t>Welcome to HTML and java</a:t>
            </a:r>
            <a:endParaRPr lang="en-US" altLang="en-US" sz="2400" b="1" kern="1200" dirty="0">
              <a:latin typeface="Courier New" panose="02070309020205020404" pitchFamily="49" charset="0"/>
              <a:ea typeface="+mn-ea"/>
              <a:cs typeface="Courier New" panose="02070309020205020404" pitchFamily="49" charset="0"/>
            </a:endParaRPr>
          </a:p>
          <a:p>
            <a:pPr marL="0" indent="0" eaLnBrk="1" hangingPunct="1">
              <a:lnSpc>
                <a:spcPct val="80000"/>
              </a:lnSpc>
              <a:buSzPct val="75000"/>
              <a:buFont typeface="Monotype Sorts" pitchFamily="2" charset="2"/>
              <a:buNone/>
            </a:pPr>
            <a:endParaRPr lang="en-US" altLang="en-US" sz="2800" kern="1200" dirty="0">
              <a:solidFill>
                <a:srgbClr val="00B050"/>
              </a:solidFill>
              <a:latin typeface="Courier" charset="0"/>
              <a:ea typeface="+mn-ea"/>
              <a:cs typeface="+mn-cs"/>
            </a:endParaRPr>
          </a:p>
          <a:p>
            <a:pPr marL="0" indent="0" eaLnBrk="1" hangingPunct="1">
              <a:lnSpc>
                <a:spcPct val="80000"/>
              </a:lnSpc>
              <a:buSzPct val="75000"/>
              <a:buFont typeface="Monotype Sorts" pitchFamily="2" charset="2"/>
              <a:buNone/>
            </a:pPr>
            <a:endParaRPr lang="en-US" altLang="en-US" sz="2800" kern="1200" dirty="0">
              <a:latin typeface="+mn-lt"/>
              <a:ea typeface="+mn-ea"/>
              <a:cs typeface="+mn-cs"/>
            </a:endParaRPr>
          </a:p>
        </p:txBody>
      </p:sp>
      <p:sp>
        <p:nvSpPr>
          <p:cNvPr id="6349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48</a:t>
            </a:fld>
            <a:endParaRPr lang="en-US" altLang="en-US" sz="1400" dirty="0">
              <a:ea typeface="宋体" panose="02010600030101010101" pitchFamily="2" charset="-122"/>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4" name="Rectangle 2"/>
          <p:cNvSpPr>
            <a:spLocks noGrp="1"/>
          </p:cNvSpPr>
          <p:nvPr>
            <p:ph type="title"/>
          </p:nvPr>
        </p:nvSpPr>
        <p:spPr/>
        <p:txBody>
          <a:bodyPr vert="horz" wrap="square" lIns="92075" tIns="46038" rIns="92075" bIns="46038" anchor="ctr" anchorCtr="0"/>
          <a:lstStyle/>
          <a:p>
            <a:pPr eaLnBrk="1" hangingPunct="1">
              <a:buNone/>
            </a:pPr>
            <a:r>
              <a:rPr lang="zh-CN" altLang="en-US" sz="4200" kern="1200" dirty="0">
                <a:latin typeface="Courier New" panose="02070309020205020404" pitchFamily="49" charset="0"/>
                <a:ea typeface="宋体" panose="02010600030101010101" pitchFamily="2" charset="-122"/>
                <a:cs typeface="+mj-cs"/>
              </a:rPr>
              <a:t>示例</a:t>
            </a:r>
          </a:p>
        </p:txBody>
      </p:sp>
      <p:sp>
        <p:nvSpPr>
          <p:cNvPr id="64515" name="Rectangle 3"/>
          <p:cNvSpPr>
            <a:spLocks noGrp="1"/>
          </p:cNvSpPr>
          <p:nvPr>
            <p:ph idx="1"/>
          </p:nvPr>
        </p:nvSpPr>
        <p:spPr/>
        <p:txBody>
          <a:bodyPr vert="horz" wrap="square" lIns="92075" tIns="46038" rIns="92075" bIns="46038" anchor="t" anchorCtr="0"/>
          <a:lstStyle/>
          <a:p>
            <a:pPr marL="0" indent="0" eaLnBrk="1" hangingPunct="1">
              <a:lnSpc>
                <a:spcPct val="80000"/>
              </a:lnSpc>
              <a:buSzPct val="75000"/>
              <a:buFont typeface="Monotype Sorts" pitchFamily="2" charset="2"/>
              <a:buNone/>
            </a:pPr>
            <a:r>
              <a:rPr lang="zh-CN" altLang="en-US" sz="2400" kern="1200" dirty="0">
                <a:latin typeface="Courier New" panose="02070309020205020404" pitchFamily="49" charset="0"/>
                <a:ea typeface="宋体" panose="02010600030101010101" pitchFamily="2" charset="-122"/>
                <a:cs typeface="+mn-cs"/>
              </a:rPr>
              <a:t>假设在应用下面的每个方法之前，</a:t>
            </a:r>
            <a:r>
              <a:rPr lang="en-US" altLang="en-US" sz="2400" b="1" kern="1200" dirty="0">
                <a:latin typeface="Courier New" panose="02070309020205020404" pitchFamily="49" charset="0"/>
                <a:ea typeface="宋体" panose="02010600030101010101" pitchFamily="2" charset="-122"/>
                <a:cs typeface="+mn-cs"/>
              </a:rPr>
              <a:t>stringBuilder</a:t>
            </a:r>
            <a:r>
              <a:rPr lang="zh-CN" altLang="en-US" sz="2400" kern="1200" dirty="0">
                <a:latin typeface="Courier New" panose="02070309020205020404" pitchFamily="49" charset="0"/>
                <a:ea typeface="宋体" panose="02010600030101010101" pitchFamily="2" charset="-122"/>
                <a:cs typeface="+mn-cs"/>
              </a:rPr>
              <a:t>包含的是</a:t>
            </a:r>
            <a:r>
              <a:rPr lang="en-US" altLang="zh-CN" sz="2400" b="1" kern="1200" dirty="0">
                <a:latin typeface="Courier New" panose="02070309020205020404" pitchFamily="49" charset="0"/>
                <a:ea typeface="宋体" panose="02010600030101010101" pitchFamily="2" charset="-122"/>
                <a:cs typeface="+mn-cs"/>
              </a:rPr>
              <a:t>”welcome to java”</a:t>
            </a:r>
          </a:p>
          <a:p>
            <a:pPr marL="0" indent="0" eaLnBrk="1" hangingPunct="1">
              <a:lnSpc>
                <a:spcPct val="80000"/>
              </a:lnSpc>
              <a:buSzPct val="75000"/>
              <a:buFont typeface="Monotype Sorts" pitchFamily="2" charset="2"/>
              <a:buNone/>
            </a:pPr>
            <a:endParaRPr lang="en-US" altLang="en-US" sz="2000" kern="1200" dirty="0">
              <a:latin typeface="+mn-lt"/>
              <a:ea typeface="宋体" panose="02010600030101010101" pitchFamily="2" charset="-122"/>
              <a:cs typeface="+mn-cs"/>
            </a:endParaRPr>
          </a:p>
          <a:p>
            <a:pPr marL="0" indent="0" eaLnBrk="1" hangingPunct="1">
              <a:lnSpc>
                <a:spcPct val="80000"/>
              </a:lnSpc>
              <a:buSzPct val="75000"/>
              <a:buFont typeface="Monotype Sorts" pitchFamily="2" charset="2"/>
              <a:buNone/>
            </a:pPr>
            <a:r>
              <a:rPr lang="en-US" altLang="en-US" sz="2000" b="1" kern="1200" dirty="0">
                <a:latin typeface="Courier New" panose="02070309020205020404" pitchFamily="49" charset="0"/>
                <a:ea typeface="宋体" panose="02010600030101010101" pitchFamily="2" charset="-122"/>
                <a:cs typeface="+mn-cs"/>
              </a:rPr>
              <a:t>stringBuilder.delete(8, 11) </a:t>
            </a:r>
            <a:r>
              <a:rPr lang="en-US" altLang="en-US" sz="2000" b="1" kern="1200" dirty="0">
                <a:latin typeface="Courier" charset="0"/>
                <a:ea typeface="宋体" panose="02010600030101010101" pitchFamily="2" charset="-122"/>
                <a:cs typeface="+mn-cs"/>
              </a:rPr>
              <a:t>	</a:t>
            </a:r>
            <a:r>
              <a:rPr lang="zh-CN" altLang="en-US" sz="2000" kern="1200" dirty="0">
                <a:latin typeface="宋体" panose="02010600030101010101" pitchFamily="2" charset="-122"/>
                <a:ea typeface="宋体" panose="02010600030101010101" pitchFamily="2" charset="-122"/>
                <a:cs typeface="+mn-cs"/>
              </a:rPr>
              <a:t>变为</a:t>
            </a:r>
            <a:r>
              <a:rPr lang="zh-CN" altLang="en-US" sz="2000" kern="1200" dirty="0">
                <a:latin typeface="Courier" charset="0"/>
                <a:ea typeface="宋体" panose="02010600030101010101" pitchFamily="2" charset="-122"/>
                <a:cs typeface="+mn-cs"/>
              </a:rPr>
              <a:t>：</a:t>
            </a:r>
            <a:r>
              <a:rPr lang="en-US" altLang="en-US" sz="2000" b="1" kern="1200" dirty="0">
                <a:solidFill>
                  <a:srgbClr val="00B050"/>
                </a:solidFill>
                <a:latin typeface="Courier New" panose="02070309020205020404" pitchFamily="49" charset="0"/>
                <a:ea typeface="宋体" panose="02010600030101010101" pitchFamily="2" charset="-122"/>
                <a:cs typeface="+mn-cs"/>
              </a:rPr>
              <a:t>Welcome Java</a:t>
            </a:r>
          </a:p>
          <a:p>
            <a:pPr marL="0" indent="0" eaLnBrk="1" hangingPunct="1">
              <a:lnSpc>
                <a:spcPct val="80000"/>
              </a:lnSpc>
              <a:buSzPct val="75000"/>
              <a:buFont typeface="Monotype Sorts" pitchFamily="2" charset="2"/>
              <a:buNone/>
            </a:pPr>
            <a:endParaRPr lang="en-US" altLang="en-US" sz="2000" b="1" i="1" kern="1200" dirty="0">
              <a:solidFill>
                <a:srgbClr val="00B050"/>
              </a:solidFill>
              <a:latin typeface="Courier" charset="0"/>
              <a:ea typeface="宋体" panose="02010600030101010101" pitchFamily="2" charset="-122"/>
              <a:cs typeface="+mn-cs"/>
            </a:endParaRPr>
          </a:p>
          <a:p>
            <a:pPr marL="0" indent="0" eaLnBrk="1" hangingPunct="1">
              <a:lnSpc>
                <a:spcPct val="80000"/>
              </a:lnSpc>
              <a:buSzPct val="75000"/>
              <a:buFont typeface="Monotype Sorts" pitchFamily="2" charset="2"/>
              <a:buNone/>
            </a:pPr>
            <a:r>
              <a:rPr lang="en-US" altLang="en-US" sz="2000" b="1" kern="1200" dirty="0">
                <a:latin typeface="Courier New" panose="02070309020205020404" pitchFamily="49" charset="0"/>
                <a:ea typeface="宋体" panose="02010600030101010101" pitchFamily="2" charset="-122"/>
                <a:cs typeface="+mn-cs"/>
              </a:rPr>
              <a:t>stringBuilder.deleteCharAt(8) </a:t>
            </a:r>
            <a:r>
              <a:rPr lang="zh-CN" altLang="en-US" sz="2000" kern="1200" dirty="0">
                <a:latin typeface="宋体" panose="02010600030101010101" pitchFamily="2" charset="-122"/>
                <a:ea typeface="宋体" panose="02010600030101010101" pitchFamily="2" charset="-122"/>
                <a:cs typeface="+mn-cs"/>
              </a:rPr>
              <a:t>变为</a:t>
            </a:r>
            <a:r>
              <a:rPr lang="zh-CN" altLang="en-US" sz="2000" kern="1200" dirty="0">
                <a:latin typeface="Courier" charset="0"/>
                <a:ea typeface="宋体" panose="02010600030101010101" pitchFamily="2" charset="-122"/>
                <a:cs typeface="+mn-cs"/>
              </a:rPr>
              <a:t>：</a:t>
            </a:r>
            <a:r>
              <a:rPr lang="en-US" altLang="en-US" sz="2000" b="1" kern="1200" dirty="0">
                <a:solidFill>
                  <a:srgbClr val="00B050"/>
                </a:solidFill>
                <a:latin typeface="Courier New" panose="02070309020205020404" pitchFamily="49" charset="0"/>
                <a:ea typeface="宋体" panose="02010600030101010101" pitchFamily="2" charset="-122"/>
                <a:cs typeface="+mn-cs"/>
              </a:rPr>
              <a:t>Welcome o Java</a:t>
            </a:r>
          </a:p>
          <a:p>
            <a:pPr marL="0" indent="0" eaLnBrk="1" hangingPunct="1">
              <a:lnSpc>
                <a:spcPct val="80000"/>
              </a:lnSpc>
              <a:buSzPct val="75000"/>
              <a:buFont typeface="Monotype Sorts" pitchFamily="2" charset="2"/>
              <a:buNone/>
            </a:pPr>
            <a:endParaRPr lang="en-US" altLang="en-US" sz="2000" b="1" i="1" kern="1200" dirty="0">
              <a:solidFill>
                <a:srgbClr val="00B050"/>
              </a:solidFill>
              <a:latin typeface="Courier" charset="0"/>
              <a:ea typeface="宋体" panose="02010600030101010101" pitchFamily="2" charset="-122"/>
              <a:cs typeface="+mn-cs"/>
            </a:endParaRPr>
          </a:p>
          <a:p>
            <a:pPr marL="0" indent="0" eaLnBrk="1" hangingPunct="1">
              <a:lnSpc>
                <a:spcPct val="80000"/>
              </a:lnSpc>
              <a:buSzPct val="75000"/>
              <a:buFont typeface="Monotype Sorts" pitchFamily="2" charset="2"/>
              <a:buNone/>
            </a:pPr>
            <a:r>
              <a:rPr lang="en-US" altLang="en-US" sz="2000" b="1" kern="1200" dirty="0">
                <a:latin typeface="Courier New" panose="02070309020205020404" pitchFamily="49" charset="0"/>
                <a:ea typeface="宋体" panose="02010600030101010101" pitchFamily="2" charset="-122"/>
                <a:cs typeface="+mn-cs"/>
              </a:rPr>
              <a:t>stringBuilder.reverse()	</a:t>
            </a:r>
            <a:r>
              <a:rPr lang="en-US" altLang="en-US" sz="2000" kern="1200" dirty="0">
                <a:latin typeface="Courier" charset="0"/>
                <a:ea typeface="宋体" panose="02010600030101010101" pitchFamily="2" charset="-122"/>
                <a:cs typeface="+mn-cs"/>
              </a:rPr>
              <a:t>         </a:t>
            </a:r>
            <a:r>
              <a:rPr lang="zh-CN" altLang="en-US" sz="2000" kern="1200" dirty="0">
                <a:latin typeface="宋体" panose="02010600030101010101" pitchFamily="2" charset="-122"/>
                <a:ea typeface="宋体" panose="02010600030101010101" pitchFamily="2" charset="-122"/>
                <a:cs typeface="+mn-cs"/>
              </a:rPr>
              <a:t>变为</a:t>
            </a:r>
            <a:r>
              <a:rPr lang="zh-CN" altLang="en-US" sz="2000" kern="1200" dirty="0">
                <a:latin typeface="Courier" charset="0"/>
                <a:ea typeface="宋体" panose="02010600030101010101" pitchFamily="2" charset="-122"/>
                <a:cs typeface="+mn-cs"/>
              </a:rPr>
              <a:t>：</a:t>
            </a:r>
            <a:r>
              <a:rPr lang="zh-CN" altLang="en-US" sz="2000" kern="1200" dirty="0">
                <a:solidFill>
                  <a:srgbClr val="00B050"/>
                </a:solidFill>
                <a:latin typeface="Courier" charset="0"/>
                <a:ea typeface="宋体" panose="02010600030101010101" pitchFamily="2" charset="-122"/>
                <a:cs typeface="+mn-cs"/>
              </a:rPr>
              <a:t> </a:t>
            </a:r>
            <a:r>
              <a:rPr lang="en-US" altLang="en-US" sz="2000" b="1" kern="1200" dirty="0">
                <a:solidFill>
                  <a:srgbClr val="00B050"/>
                </a:solidFill>
                <a:latin typeface="Courier New" panose="02070309020205020404" pitchFamily="49" charset="0"/>
                <a:ea typeface="宋体" panose="02010600030101010101" pitchFamily="2" charset="-122"/>
                <a:cs typeface="+mn-cs"/>
              </a:rPr>
              <a:t>avaJ ot emocleW</a:t>
            </a:r>
          </a:p>
          <a:p>
            <a:pPr marL="0" indent="0" eaLnBrk="1" hangingPunct="1">
              <a:lnSpc>
                <a:spcPct val="80000"/>
              </a:lnSpc>
              <a:buSzPct val="75000"/>
              <a:buFont typeface="Monotype Sorts" pitchFamily="2" charset="2"/>
              <a:buNone/>
            </a:pPr>
            <a:endParaRPr lang="en-US" altLang="en-US" sz="2000" b="1" i="1" kern="1200" dirty="0">
              <a:solidFill>
                <a:srgbClr val="00B050"/>
              </a:solidFill>
              <a:latin typeface="Courier" charset="0"/>
              <a:ea typeface="宋体" panose="02010600030101010101" pitchFamily="2" charset="-122"/>
              <a:cs typeface="+mn-cs"/>
            </a:endParaRPr>
          </a:p>
          <a:p>
            <a:pPr marL="0" indent="0" eaLnBrk="1" hangingPunct="1">
              <a:lnSpc>
                <a:spcPct val="80000"/>
              </a:lnSpc>
              <a:buSzPct val="75000"/>
              <a:buFont typeface="Monotype Sorts" pitchFamily="2" charset="2"/>
              <a:buNone/>
            </a:pPr>
            <a:r>
              <a:rPr lang="en-US" altLang="en-US" sz="2000" b="1" kern="1200" dirty="0">
                <a:latin typeface="Courier New" panose="02070309020205020404" pitchFamily="49" charset="0"/>
                <a:ea typeface="宋体" panose="02010600030101010101" pitchFamily="2" charset="-122"/>
                <a:cs typeface="+mn-cs"/>
              </a:rPr>
              <a:t>stringBuilder.replace(11, 15, "HTML") </a:t>
            </a:r>
          </a:p>
          <a:p>
            <a:pPr marL="0" indent="0" eaLnBrk="1" hangingPunct="1">
              <a:lnSpc>
                <a:spcPct val="80000"/>
              </a:lnSpc>
              <a:buSzPct val="75000"/>
              <a:buFont typeface="Monotype Sorts" pitchFamily="2" charset="2"/>
              <a:buNone/>
            </a:pPr>
            <a:r>
              <a:rPr lang="en-US" altLang="zh-CN" sz="2000" kern="1200" dirty="0">
                <a:latin typeface="Courier" charset="0"/>
                <a:ea typeface="宋体" panose="02010600030101010101" pitchFamily="2" charset="-122"/>
                <a:cs typeface="+mn-cs"/>
              </a:rPr>
              <a:t>				          </a:t>
            </a:r>
            <a:r>
              <a:rPr lang="zh-CN" altLang="en-US" sz="2000" kern="1200" dirty="0">
                <a:latin typeface="宋体" panose="02010600030101010101" pitchFamily="2" charset="-122"/>
                <a:ea typeface="宋体" panose="02010600030101010101" pitchFamily="2" charset="-122"/>
                <a:cs typeface="+mn-cs"/>
              </a:rPr>
              <a:t>变为</a:t>
            </a:r>
            <a:r>
              <a:rPr lang="zh-CN" altLang="en-US" sz="2000" kern="1200" dirty="0">
                <a:latin typeface="Courier" charset="0"/>
                <a:ea typeface="宋体" panose="02010600030101010101" pitchFamily="2" charset="-122"/>
                <a:cs typeface="+mn-cs"/>
              </a:rPr>
              <a:t>： </a:t>
            </a:r>
            <a:r>
              <a:rPr lang="en-US" altLang="en-US" sz="2000" b="1" kern="1200" dirty="0">
                <a:solidFill>
                  <a:srgbClr val="00B050"/>
                </a:solidFill>
                <a:latin typeface="Courier New" panose="02070309020205020404" pitchFamily="49" charset="0"/>
                <a:ea typeface="宋体" panose="02010600030101010101" pitchFamily="2" charset="-122"/>
                <a:cs typeface="+mn-cs"/>
              </a:rPr>
              <a:t>Welcome to HTML</a:t>
            </a:r>
          </a:p>
          <a:p>
            <a:pPr marL="0" indent="0" eaLnBrk="1" hangingPunct="1">
              <a:lnSpc>
                <a:spcPct val="80000"/>
              </a:lnSpc>
              <a:buSzPct val="75000"/>
              <a:buFont typeface="Monotype Sorts" pitchFamily="2" charset="2"/>
              <a:buNone/>
            </a:pPr>
            <a:endParaRPr lang="en-US" altLang="en-US" sz="2000" b="1" i="1" kern="1200" dirty="0">
              <a:latin typeface="Courier" charset="0"/>
              <a:ea typeface="宋体" panose="02010600030101010101" pitchFamily="2" charset="-122"/>
              <a:cs typeface="+mn-cs"/>
            </a:endParaRPr>
          </a:p>
          <a:p>
            <a:pPr marL="0" indent="0" eaLnBrk="1" hangingPunct="1">
              <a:lnSpc>
                <a:spcPct val="80000"/>
              </a:lnSpc>
              <a:buSzPct val="75000"/>
              <a:buFont typeface="Monotype Sorts" pitchFamily="2" charset="2"/>
              <a:buNone/>
            </a:pPr>
            <a:r>
              <a:rPr lang="en-US" altLang="en-US" sz="2000" b="1" kern="1200" dirty="0">
                <a:latin typeface="Courier New" panose="02070309020205020404" pitchFamily="49" charset="0"/>
                <a:ea typeface="宋体" panose="02010600030101010101" pitchFamily="2" charset="-122"/>
                <a:cs typeface="+mn-cs"/>
              </a:rPr>
              <a:t>stringBuilder.setCharAt(0, 'w')</a:t>
            </a:r>
            <a:r>
              <a:rPr lang="en-US" altLang="en-US" sz="2000" kern="1200" dirty="0">
                <a:latin typeface="Courier New" panose="02070309020205020404" pitchFamily="49" charset="0"/>
                <a:ea typeface="宋体" panose="02010600030101010101" pitchFamily="2" charset="-122"/>
                <a:cs typeface="+mn-cs"/>
              </a:rPr>
              <a:t>	</a:t>
            </a:r>
          </a:p>
          <a:p>
            <a:pPr marL="0" indent="0" eaLnBrk="1" hangingPunct="1">
              <a:lnSpc>
                <a:spcPct val="80000"/>
              </a:lnSpc>
              <a:buSzPct val="75000"/>
              <a:buFont typeface="Monotype Sorts" pitchFamily="2" charset="2"/>
              <a:buNone/>
            </a:pPr>
            <a:r>
              <a:rPr lang="en-US" altLang="zh-CN" sz="2000" kern="1200" dirty="0">
                <a:latin typeface="宋体" panose="02010600030101010101" pitchFamily="2" charset="-122"/>
                <a:ea typeface="宋体" panose="02010600030101010101" pitchFamily="2" charset="-122"/>
                <a:cs typeface="+mn-cs"/>
              </a:rPr>
              <a:t>				      </a:t>
            </a:r>
            <a:r>
              <a:rPr lang="zh-CN" altLang="en-US" sz="2000" kern="1200" dirty="0">
                <a:latin typeface="宋体" panose="02010600030101010101" pitchFamily="2" charset="-122"/>
                <a:ea typeface="宋体" panose="02010600030101010101" pitchFamily="2" charset="-122"/>
                <a:cs typeface="+mn-cs"/>
              </a:rPr>
              <a:t>变为</a:t>
            </a:r>
            <a:r>
              <a:rPr lang="zh-CN" altLang="en-US" sz="2000" kern="1200" dirty="0">
                <a:latin typeface="Courier" charset="0"/>
                <a:ea typeface="宋体" panose="02010600030101010101" pitchFamily="2" charset="-122"/>
                <a:cs typeface="+mn-cs"/>
              </a:rPr>
              <a:t>：</a:t>
            </a:r>
            <a:r>
              <a:rPr lang="zh-CN" altLang="en-US" sz="2000" kern="1200" dirty="0">
                <a:solidFill>
                  <a:srgbClr val="00B050"/>
                </a:solidFill>
                <a:latin typeface="Courier" charset="0"/>
                <a:ea typeface="宋体" panose="02010600030101010101" pitchFamily="2" charset="-122"/>
                <a:cs typeface="+mn-cs"/>
              </a:rPr>
              <a:t> </a:t>
            </a:r>
            <a:r>
              <a:rPr lang="en-US" altLang="en-US" sz="2000" b="1" kern="1200" dirty="0">
                <a:solidFill>
                  <a:srgbClr val="00B050"/>
                </a:solidFill>
                <a:latin typeface="Courier New" panose="02070309020205020404" pitchFamily="49" charset="0"/>
                <a:ea typeface="宋体" panose="02010600030101010101" pitchFamily="2" charset="-122"/>
                <a:cs typeface="+mn-cs"/>
              </a:rPr>
              <a:t>welcome to Java</a:t>
            </a:r>
          </a:p>
        </p:txBody>
      </p:sp>
      <p:sp>
        <p:nvSpPr>
          <p:cNvPr id="64516"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49</a:t>
            </a:fld>
            <a:endParaRPr lang="en-US" altLang="en-US" sz="1400" dirty="0">
              <a:ea typeface="宋体" panose="02010600030101010101" pitchFamily="2" charset="-122"/>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3" name="Rectangle 2"/>
          <p:cNvSpPr>
            <a:spLocks noGrp="1"/>
          </p:cNvSpPr>
          <p:nvPr>
            <p:ph type="title"/>
          </p:nvPr>
        </p:nvSpPr>
        <p:spPr/>
        <p:txBody>
          <a:bodyPr vert="horz" wrap="square" lIns="92075" tIns="46038" rIns="92075" bIns="46038" anchor="ctr" anchorCtr="0"/>
          <a:lstStyle/>
          <a:p>
            <a:pPr eaLnBrk="1" hangingPunct="1">
              <a:buNone/>
            </a:pPr>
            <a:r>
              <a:rPr lang="en-US" altLang="en-US" sz="2800" kern="1200" dirty="0">
                <a:latin typeface="Courier New" panose="02070309020205020404" pitchFamily="49" charset="0"/>
                <a:ea typeface="+mj-ea"/>
                <a:cs typeface="Courier New" panose="02070309020205020404" pitchFamily="49" charset="0"/>
              </a:rPr>
              <a:t>toString, capacity, length, setLength</a:t>
            </a:r>
            <a:r>
              <a:rPr lang="zh-CN" altLang="en-US" sz="2800" kern="1200" dirty="0">
                <a:latin typeface="Courier New" panose="02070309020205020404" pitchFamily="49" charset="0"/>
                <a:ea typeface="宋体" panose="02010600030101010101" pitchFamily="2" charset="-122"/>
                <a:cs typeface="+mj-cs"/>
              </a:rPr>
              <a:t>以及</a:t>
            </a:r>
            <a:r>
              <a:rPr lang="en-US" altLang="en-US" sz="2800" kern="1200" dirty="0">
                <a:latin typeface="Courier New" panose="02070309020205020404" pitchFamily="49" charset="0"/>
                <a:ea typeface="+mj-ea"/>
                <a:cs typeface="Courier New" panose="02070309020205020404" pitchFamily="49" charset="0"/>
              </a:rPr>
              <a:t>charAt</a:t>
            </a:r>
            <a:r>
              <a:rPr lang="zh-CN" altLang="en-US" sz="2800" kern="1200" dirty="0">
                <a:latin typeface="Courier New" panose="02070309020205020404" pitchFamily="49" charset="0"/>
                <a:ea typeface="宋体" panose="02010600030101010101" pitchFamily="2" charset="-122"/>
                <a:cs typeface="+mj-cs"/>
              </a:rPr>
              <a:t>方法</a:t>
            </a:r>
            <a:r>
              <a:rPr lang="en-US" altLang="en-US" sz="2800" kern="1200" dirty="0">
                <a:latin typeface="Courier New" panose="02070309020205020404" pitchFamily="49" charset="0"/>
                <a:ea typeface="+mj-ea"/>
                <a:cs typeface="Courier New" panose="02070309020205020404" pitchFamily="49" charset="0"/>
              </a:rPr>
              <a:t> </a:t>
            </a:r>
            <a:endParaRPr lang="en-US" altLang="en-US" sz="2800" kern="1200" dirty="0">
              <a:latin typeface="Courier New" panose="02070309020205020404" pitchFamily="49" charset="0"/>
              <a:ea typeface="Courier New" panose="02070309020205020404" pitchFamily="49" charset="0"/>
              <a:cs typeface="+mj-cs"/>
            </a:endParaRPr>
          </a:p>
        </p:txBody>
      </p:sp>
      <p:sp>
        <p:nvSpPr>
          <p:cNvPr id="20484" name="内容占位符 6"/>
          <p:cNvSpPr>
            <a:spLocks noGrp="1"/>
          </p:cNvSpPr>
          <p:nvPr>
            <p:ph idx="1"/>
          </p:nvPr>
        </p:nvSpPr>
        <p:spPr/>
        <p:txBody>
          <a:bodyPr vert="horz" wrap="square" lIns="92075" tIns="46038" rIns="92075" bIns="46038" anchor="t" anchorCtr="0"/>
          <a:lstStyle/>
          <a:p>
            <a:pPr>
              <a:buSzPct val="75000"/>
            </a:pPr>
            <a:endParaRPr lang="zh-CN" altLang="en-US" kern="1200" dirty="0">
              <a:latin typeface="+mn-lt"/>
              <a:ea typeface="宋体" panose="02010600030101010101" pitchFamily="2" charset="-122"/>
              <a:cs typeface="+mn-cs"/>
            </a:endParaRPr>
          </a:p>
        </p:txBody>
      </p:sp>
      <p:sp>
        <p:nvSpPr>
          <p:cNvPr id="20485"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50</a:t>
            </a:fld>
            <a:endParaRPr lang="en-US" altLang="en-US" sz="1400" dirty="0">
              <a:ea typeface="宋体" panose="02010600030101010101" pitchFamily="2" charset="-122"/>
            </a:endParaRPr>
          </a:p>
        </p:txBody>
      </p:sp>
      <p:sp>
        <p:nvSpPr>
          <p:cNvPr id="20486" name="Rectangle 3"/>
          <p:cNvSpPr/>
          <p:nvPr/>
        </p:nvSpPr>
        <p:spPr>
          <a:xfrm>
            <a:off x="0" y="17526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20487" name="Rectangle 6"/>
          <p:cNvSpPr/>
          <p:nvPr/>
        </p:nvSpPr>
        <p:spPr>
          <a:xfrm>
            <a:off x="0" y="255270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20482" name="Object 5"/>
          <p:cNvGraphicFramePr>
            <a:graphicFrameLocks noChangeAspect="1"/>
          </p:cNvGraphicFramePr>
          <p:nvPr/>
        </p:nvGraphicFramePr>
        <p:xfrm>
          <a:off x="304800" y="1828800"/>
          <a:ext cx="8686800" cy="3632200"/>
        </p:xfrm>
        <a:graphic>
          <a:graphicData uri="http://schemas.openxmlformats.org/presentationml/2006/ole">
            <mc:AlternateContent xmlns:mc="http://schemas.openxmlformats.org/markup-compatibility/2006">
              <mc:Choice xmlns:v="urn:schemas-microsoft-com:vml" Requires="v">
                <p:oleObj r:id="rId2" imgW="4197350" imgH="1752600" progId="Word.Picture.8">
                  <p:embed/>
                </p:oleObj>
              </mc:Choice>
              <mc:Fallback>
                <p:oleObj r:id="rId2" imgW="4197350" imgH="1752600" progId="Word.Picture.8">
                  <p:embed/>
                  <p:pic>
                    <p:nvPicPr>
                      <p:cNvPr id="0" name="图片 3090"/>
                      <p:cNvPicPr/>
                      <p:nvPr/>
                    </p:nvPicPr>
                    <p:blipFill>
                      <a:blip r:embed="rId3"/>
                      <a:stretch>
                        <a:fillRect/>
                      </a:stretch>
                    </p:blipFill>
                    <p:spPr>
                      <a:xfrm>
                        <a:off x="304800" y="1828800"/>
                        <a:ext cx="8686800" cy="3632200"/>
                      </a:xfrm>
                      <a:prstGeom prst="rect">
                        <a:avLst/>
                      </a:prstGeom>
                      <a:noFill/>
                      <a:ln w="38100">
                        <a:noFill/>
                        <a:miter/>
                      </a:ln>
                    </p:spPr>
                  </p:pic>
                </p:oleObj>
              </mc:Fallback>
            </mc:AlternateContent>
          </a:graphicData>
        </a:graphic>
      </p:graphicFrame>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538" name="Rectangle 2"/>
          <p:cNvSpPr>
            <a:spLocks noGrp="1"/>
          </p:cNvSpPr>
          <p:nvPr>
            <p:ph type="title"/>
          </p:nvPr>
        </p:nvSpPr>
        <p:spPr/>
        <p:txBody>
          <a:bodyPr vert="horz" wrap="square" lIns="92075" tIns="46038" rIns="92075" bIns="46038" anchor="ctr" anchorCtr="0"/>
          <a:lstStyle/>
          <a:p>
            <a:pPr eaLnBrk="1" hangingPunct="1">
              <a:buNone/>
            </a:pPr>
            <a:r>
              <a:rPr lang="en-US" altLang="zh-CN" sz="2800" kern="1200" dirty="0">
                <a:latin typeface="Courier New" panose="02070309020205020404" pitchFamily="49" charset="0"/>
                <a:ea typeface="宋体" panose="02010600030101010101" pitchFamily="2" charset="-122"/>
                <a:cs typeface="+mj-cs"/>
              </a:rPr>
              <a:t>示例</a:t>
            </a:r>
            <a:r>
              <a:rPr lang="zh-CN" altLang="en-US" sz="2800" kern="1200" dirty="0">
                <a:latin typeface="Courier New" panose="02070309020205020404" pitchFamily="49" charset="0"/>
                <a:ea typeface="宋体" panose="02010600030101010101" pitchFamily="2" charset="-122"/>
                <a:cs typeface="+mj-cs"/>
              </a:rPr>
              <a:t>学习：判断回文串时忽略既非字母又非数字的字符</a:t>
            </a:r>
            <a:endParaRPr lang="en-US" altLang="en-US" sz="2800" kern="1200" dirty="0">
              <a:latin typeface="Courier New" panose="02070309020205020404" pitchFamily="49" charset="0"/>
              <a:ea typeface="宋体" panose="02010600030101010101" pitchFamily="2" charset="-122"/>
              <a:cs typeface="+mj-cs"/>
            </a:endParaRPr>
          </a:p>
        </p:txBody>
      </p:sp>
      <p:sp>
        <p:nvSpPr>
          <p:cNvPr id="65539" name="Rectangle 3"/>
          <p:cNvSpPr>
            <a:spLocks noGrp="1"/>
          </p:cNvSpPr>
          <p:nvPr>
            <p:ph idx="1"/>
          </p:nvPr>
        </p:nvSpPr>
        <p:spPr/>
        <p:txBody>
          <a:bodyPr vert="horz" wrap="square" lIns="92075" tIns="46038" rIns="92075" bIns="46038" anchor="t" anchorCtr="0"/>
          <a:lstStyle/>
          <a:p>
            <a:pPr marL="0" indent="0" eaLnBrk="1" hangingPunct="1">
              <a:buSzPct val="75000"/>
              <a:buFont typeface="Monotype Sorts" pitchFamily="2" charset="2"/>
              <a:buNone/>
            </a:pPr>
            <a:endParaRPr lang="en-US" altLang="zh-CN" sz="3600" kern="1200" dirty="0">
              <a:latin typeface="+mn-lt"/>
              <a:ea typeface="宋体" panose="02010600030101010101" pitchFamily="2" charset="-122"/>
              <a:cs typeface="+mn-cs"/>
            </a:endParaRPr>
          </a:p>
          <a:p>
            <a:pPr marL="0" indent="0" eaLnBrk="1" hangingPunct="1">
              <a:buSzPct val="75000"/>
              <a:buFont typeface="Monotype Sorts" pitchFamily="2" charset="2"/>
              <a:buNone/>
            </a:pPr>
            <a:r>
              <a:rPr lang="en-US" altLang="zh-CN" sz="3600" kern="1200" dirty="0">
                <a:latin typeface="+mn-lt"/>
                <a:ea typeface="宋体" panose="02010600030101010101" pitchFamily="2" charset="-122"/>
                <a:cs typeface="+mn-cs"/>
              </a:rPr>
              <a:t>该</a:t>
            </a:r>
            <a:r>
              <a:rPr lang="zh-CN" altLang="en-US" sz="3600" kern="1200" dirty="0">
                <a:latin typeface="+mn-lt"/>
                <a:ea typeface="宋体" panose="02010600030101010101" pitchFamily="2" charset="-122"/>
                <a:cs typeface="+mn-cs"/>
              </a:rPr>
              <a:t>示例检测一个字符串在忽略既非字母又非数字的字符时是否是一个回文串。</a:t>
            </a:r>
            <a:endParaRPr lang="en-US" altLang="en-US" sz="3600" kern="1200" dirty="0">
              <a:latin typeface="+mn-lt"/>
              <a:ea typeface="宋体" panose="02010600030101010101" pitchFamily="2" charset="-122"/>
              <a:cs typeface="+mn-cs"/>
            </a:endParaRPr>
          </a:p>
        </p:txBody>
      </p:sp>
      <p:sp>
        <p:nvSpPr>
          <p:cNvPr id="65540"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51</a:t>
            </a:fld>
            <a:endParaRPr lang="en-US" altLang="en-US" sz="1400" dirty="0">
              <a:ea typeface="宋体" panose="02010600030101010101" pitchFamily="2" charset="-122"/>
            </a:endParaRPr>
          </a:p>
        </p:txBody>
      </p:sp>
      <p:sp>
        <p:nvSpPr>
          <p:cNvPr id="303108" name="AutoShape 4">
            <a:hlinkClick r:id="" action="ppaction://noaction" highlightClick="1"/>
          </p:cNvPr>
          <p:cNvSpPr>
            <a:spLocks noChangeArrowheads="1"/>
          </p:cNvSpPr>
          <p:nvPr/>
        </p:nvSpPr>
        <p:spPr bwMode="auto">
          <a:xfrm>
            <a:off x="1371600" y="5029200"/>
            <a:ext cx="5562600" cy="533400"/>
          </a:xfrm>
          <a:prstGeom prst="actionButtonBlank">
            <a:avLst/>
          </a:prstGeom>
          <a:solidFill>
            <a:srgbClr val="00B050"/>
          </a:solidFill>
          <a:ln>
            <a:noFill/>
          </a:ln>
          <a:effectLst>
            <a:prstShdw prst="shdw17" dist="17961" dir="2700000">
              <a:schemeClr val="tx1">
                <a:gamma/>
                <a:shade val="60000"/>
                <a:invGamma/>
              </a:schemeClr>
            </a:prstShdw>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Times New Roman" panose="02020603050405020304" pitchFamily="18" charset="0"/>
                <a:hlinkClick r:id="rId2" action="ppaction://program"/>
              </a:rPr>
              <a:t>PalindromeIgnoreNonAlphanumeric </a:t>
            </a:r>
            <a:endParaRPr kumimoji="0" lang="en-US" altLang="zh-CN" sz="2400" b="0" i="0" u="none" strike="noStrike" kern="1200" cap="none" spc="0" normalizeH="0" baseline="0" noProof="0">
              <a:ln>
                <a:noFill/>
              </a:ln>
              <a:solidFill>
                <a:schemeClr val="accent1"/>
              </a:solidFill>
              <a:effectLst/>
              <a:uLnTx/>
              <a:uFillTx/>
              <a:latin typeface="Book Antiqua" panose="02040602050305030304" pitchFamily="18" charset="0"/>
              <a:ea typeface="宋体" panose="02010600030101010101" pitchFamily="2" charset="-122"/>
              <a:cs typeface="Times New Roman" panose="02020603050405020304" pitchFamily="18" charset="0"/>
            </a:endParaRPr>
          </a:p>
        </p:txBody>
      </p:sp>
      <p:sp>
        <p:nvSpPr>
          <p:cNvPr id="65542" name="AutoShape 5">
            <a:hlinkClick r:id="rId3" action="ppaction://program"/>
          </p:cNvPr>
          <p:cNvSpPr/>
          <p:nvPr/>
        </p:nvSpPr>
        <p:spPr>
          <a:xfrm>
            <a:off x="7239000" y="4953000"/>
            <a:ext cx="1295400" cy="685800"/>
          </a:xfrm>
          <a:prstGeom prst="actionButtonBlank">
            <a:avLst/>
          </a:prstGeom>
          <a:solidFill>
            <a:srgbClr val="38A1BA"/>
          </a:solidFill>
          <a:ln w="19050">
            <a:noFill/>
          </a:ln>
          <a:effectLst>
            <a:prstShdw prst="shdw17" dist="17961" dir="2699999">
              <a:srgbClr val="226170"/>
            </a:prstShdw>
          </a:effectLst>
        </p:spPr>
        <p:txBody>
          <a:bodyPr wrap="none" anchor="ctr" anchorCtr="0"/>
          <a:lstStyle/>
          <a:p>
            <a:pPr algn="ctr"/>
            <a:r>
              <a:rPr lang="en-US" altLang="en-US" dirty="0">
                <a:latin typeface="Book Antiqua" panose="02040602050305030304" pitchFamily="18" charset="0"/>
              </a:rPr>
              <a:t>Run</a:t>
            </a:r>
            <a:endParaRPr lang="en-US" altLang="en-US" dirty="0">
              <a:latin typeface="Times New Roman" panose="02020603050405020304" pitchFamily="18" charset="0"/>
            </a:endParaRPr>
          </a:p>
        </p:txBody>
      </p:sp>
      <p:sp>
        <p:nvSpPr>
          <p:cNvPr id="65543" name="AutoShape 6">
            <a:hlinkClick r:id="rId4"/>
          </p:cNvPr>
          <p:cNvSpPr/>
          <p:nvPr/>
        </p:nvSpPr>
        <p:spPr>
          <a:xfrm>
            <a:off x="762000" y="5029200"/>
            <a:ext cx="468313" cy="576263"/>
          </a:xfrm>
          <a:prstGeom prst="actionButtonDocument">
            <a:avLst/>
          </a:prstGeom>
          <a:solidFill>
            <a:srgbClr val="92D050"/>
          </a:solidFill>
          <a:ln w="9525">
            <a:noFill/>
          </a:ln>
        </p:spPr>
        <p:txBody>
          <a:bodyPr wrap="none" anchor="ctr" anchorCtr="0"/>
          <a:lstStyle/>
          <a:p>
            <a:endParaRPr lang="en-US" altLang="en-US" dirty="0">
              <a:latin typeface="Times New Roman" panose="02020603050405020304" pitchFamily="18" charset="0"/>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562" name="Rectangle 2"/>
          <p:cNvSpPr>
            <a:spLocks noGrp="1"/>
          </p:cNvSpPr>
          <p:nvPr>
            <p:ph type="title"/>
          </p:nvPr>
        </p:nvSpPr>
        <p:spPr>
          <a:xfrm>
            <a:off x="685800" y="304800"/>
            <a:ext cx="7772400" cy="6096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正则表达式</a:t>
            </a:r>
          </a:p>
        </p:txBody>
      </p:sp>
      <p:sp>
        <p:nvSpPr>
          <p:cNvPr id="66563" name="Rectangle 5"/>
          <p:cNvSpPr>
            <a:spLocks noGrp="1"/>
          </p:cNvSpPr>
          <p:nvPr>
            <p:ph idx="1"/>
          </p:nvPr>
        </p:nvSpPr>
        <p:spPr>
          <a:xfrm>
            <a:off x="228600" y="1371600"/>
            <a:ext cx="8534400" cy="3200400"/>
          </a:xfrm>
        </p:spPr>
        <p:txBody>
          <a:bodyPr vert="horz" wrap="square" lIns="92075" tIns="46038" rIns="92075" bIns="46038" anchor="t" anchorCtr="0"/>
          <a:lstStyle/>
          <a:p>
            <a:pPr marL="0" indent="0" eaLnBrk="1" hangingPunct="1">
              <a:buSzPct val="75000"/>
              <a:buFont typeface="Monotype Sorts" pitchFamily="2" charset="2"/>
              <a:buNone/>
            </a:pPr>
            <a:r>
              <a:rPr lang="en-US" altLang="zh-CN" kern="1200" dirty="0">
                <a:latin typeface="+mn-lt"/>
                <a:ea typeface="宋体" panose="02010600030101010101" pitchFamily="2" charset="-122"/>
                <a:cs typeface="+mn-cs"/>
              </a:rPr>
              <a:t>正则</a:t>
            </a:r>
            <a:r>
              <a:rPr lang="zh-CN" altLang="en-US" kern="1200" dirty="0">
                <a:latin typeface="+mn-lt"/>
                <a:ea typeface="宋体" panose="02010600030101010101" pitchFamily="2" charset="-122"/>
                <a:cs typeface="+mn-cs"/>
              </a:rPr>
              <a:t>表达式</a:t>
            </a:r>
            <a:r>
              <a:rPr lang="en-US" altLang="zh-CN" kern="1200" dirty="0">
                <a:latin typeface="+mn-lt"/>
                <a:ea typeface="宋体" panose="02010600030101010101" pitchFamily="2" charset="-122"/>
                <a:cs typeface="+mn-cs"/>
              </a:rPr>
              <a:t>(</a:t>
            </a:r>
            <a:r>
              <a:rPr lang="en-US" altLang="en-US" i="1" kern="1200" dirty="0">
                <a:latin typeface="+mn-lt"/>
                <a:ea typeface="+mn-ea"/>
                <a:cs typeface="+mn-cs"/>
              </a:rPr>
              <a:t>regular expression</a:t>
            </a:r>
            <a:r>
              <a:rPr lang="en-US" altLang="zh-CN" i="1" kern="1200" dirty="0">
                <a:latin typeface="+mn-lt"/>
                <a:ea typeface="宋体" panose="02010600030101010101" pitchFamily="2" charset="-122"/>
                <a:cs typeface="+mn-cs"/>
              </a:rPr>
              <a:t>,</a:t>
            </a:r>
            <a:r>
              <a:rPr lang="en-US" altLang="en-US" i="1" kern="1200" dirty="0">
                <a:latin typeface="+mn-lt"/>
                <a:ea typeface="+mn-ea"/>
                <a:cs typeface="+mn-cs"/>
              </a:rPr>
              <a:t>regex</a:t>
            </a:r>
            <a:r>
              <a:rPr lang="en-US" altLang="en-US" kern="1200" dirty="0">
                <a:latin typeface="+mn-lt"/>
                <a:ea typeface="+mn-ea"/>
                <a:cs typeface="+mn-cs"/>
              </a:rPr>
              <a:t>) </a:t>
            </a:r>
            <a:r>
              <a:rPr lang="en-US" altLang="zh-CN" kern="1200" dirty="0">
                <a:latin typeface="+mn-lt"/>
                <a:ea typeface="宋体" panose="02010600030101010101" pitchFamily="2" charset="-122"/>
                <a:cs typeface="+mn-cs"/>
              </a:rPr>
              <a:t>是</a:t>
            </a:r>
            <a:r>
              <a:rPr lang="zh-CN" altLang="en-US" kern="1200" dirty="0">
                <a:latin typeface="+mn-lt"/>
                <a:ea typeface="宋体" panose="02010600030101010101" pitchFamily="2" charset="-122"/>
                <a:cs typeface="+mn-cs"/>
              </a:rPr>
              <a:t>一个字符串，用于描述匹配一个字符串集的模式。可以通过指定某个模式来匹配、替换或分割一个字符串。这是一种非常有用且功能强大的特性。</a:t>
            </a:r>
            <a:endParaRPr lang="en-US" altLang="en-US" kern="1200" dirty="0">
              <a:latin typeface="+mn-lt"/>
              <a:ea typeface="+mn-ea"/>
              <a:cs typeface="+mn-cs"/>
            </a:endParaRPr>
          </a:p>
        </p:txBody>
      </p:sp>
      <p:sp>
        <p:nvSpPr>
          <p:cNvPr id="66564"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52</a:t>
            </a:fld>
            <a:endParaRPr lang="en-US" altLang="en-US" sz="1400" dirty="0">
              <a:ea typeface="宋体" panose="02010600030101010101" pitchFamily="2" charset="-122"/>
            </a:endParaRPr>
          </a:p>
        </p:txBody>
      </p:sp>
      <p:sp>
        <p:nvSpPr>
          <p:cNvPr id="66565" name="Rectangle 3"/>
          <p:cNvSpPr/>
          <p:nvPr/>
        </p:nvSpPr>
        <p:spPr>
          <a:xfrm>
            <a:off x="2857500" y="26289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6566" name="Rectangle 4"/>
          <p:cNvSpPr/>
          <p:nvPr/>
        </p:nvSpPr>
        <p:spPr>
          <a:xfrm>
            <a:off x="2714625" y="257175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6567" name="Rectangle 7"/>
          <p:cNvSpPr/>
          <p:nvPr/>
        </p:nvSpPr>
        <p:spPr>
          <a:xfrm>
            <a:off x="152400" y="152400"/>
            <a:ext cx="1371600" cy="533400"/>
          </a:xfrm>
          <a:prstGeom prst="rect">
            <a:avLst/>
          </a:prstGeom>
          <a:noFill/>
          <a:ln w="9525" cap="flat" cmpd="sng">
            <a:solidFill>
              <a:srgbClr val="FF0000"/>
            </a:solidFill>
            <a:prstDash val="solid"/>
            <a:miter/>
            <a:headEnd type="none" w="med" len="med"/>
            <a:tailEnd type="none" w="med" len="med"/>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1800" dirty="0">
                <a:latin typeface="Times New Roman" panose="02020603050405020304" pitchFamily="18" charset="0"/>
              </a:rPr>
              <a:t>Appendix H</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6" name="Rectangle 2"/>
          <p:cNvSpPr>
            <a:spLocks noGrp="1"/>
          </p:cNvSpPr>
          <p:nvPr>
            <p:ph type="title"/>
          </p:nvPr>
        </p:nvSpPr>
        <p:spPr>
          <a:xfrm>
            <a:off x="152400" y="1003300"/>
            <a:ext cx="2916238" cy="1973263"/>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正则表达式语法</a:t>
            </a:r>
            <a:endParaRPr lang="zh-CN" altLang="en-US" sz="4800" kern="1200" dirty="0">
              <a:latin typeface="Courier New" panose="02070309020205020404" pitchFamily="49" charset="0"/>
              <a:ea typeface="宋体" panose="02010600030101010101" pitchFamily="2" charset="-122"/>
              <a:cs typeface="+mj-cs"/>
            </a:endParaRPr>
          </a:p>
        </p:txBody>
      </p:sp>
      <p:sp>
        <p:nvSpPr>
          <p:cNvPr id="67587"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53</a:t>
            </a:fld>
            <a:endParaRPr lang="en-US" altLang="en-US" sz="1400" dirty="0">
              <a:ea typeface="宋体" panose="02010600030101010101" pitchFamily="2" charset="-122"/>
            </a:endParaRPr>
          </a:p>
        </p:txBody>
      </p:sp>
      <p:sp>
        <p:nvSpPr>
          <p:cNvPr id="67588" name="Rectangle 3"/>
          <p:cNvSpPr/>
          <p:nvPr/>
        </p:nvSpPr>
        <p:spPr>
          <a:xfrm>
            <a:off x="2857500" y="26289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67589" name="Rectangle 9"/>
          <p:cNvSpPr/>
          <p:nvPr/>
        </p:nvSpPr>
        <p:spPr>
          <a:xfrm>
            <a:off x="0" y="1006475"/>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sp>
        <p:nvSpPr>
          <p:cNvPr id="67590" name="Rectangle 10"/>
          <p:cNvSpPr/>
          <p:nvPr/>
        </p:nvSpPr>
        <p:spPr>
          <a:xfrm>
            <a:off x="152400" y="152400"/>
            <a:ext cx="1371600" cy="533400"/>
          </a:xfrm>
          <a:prstGeom prst="rect">
            <a:avLst/>
          </a:prstGeom>
          <a:noFill/>
          <a:ln w="9525" cap="flat" cmpd="sng">
            <a:solidFill>
              <a:srgbClr val="FF0000"/>
            </a:solidFill>
            <a:prstDash val="solid"/>
            <a:miter/>
            <a:headEnd type="none" w="med" len="med"/>
            <a:tailEnd type="none" w="med" len="med"/>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1800" dirty="0">
                <a:latin typeface="Times New Roman" panose="02020603050405020304" pitchFamily="18" charset="0"/>
              </a:rPr>
              <a:t>Appendix H</a:t>
            </a:r>
          </a:p>
        </p:txBody>
      </p:sp>
      <p:pic>
        <p:nvPicPr>
          <p:cNvPr id="67591" name="Picture 10"/>
          <p:cNvPicPr>
            <a:picLocks noChangeAspect="1"/>
          </p:cNvPicPr>
          <p:nvPr/>
        </p:nvPicPr>
        <p:blipFill>
          <a:blip r:embed="rId2"/>
          <a:stretch>
            <a:fillRect/>
          </a:stretch>
        </p:blipFill>
        <p:spPr>
          <a:xfrm>
            <a:off x="3475038" y="0"/>
            <a:ext cx="5260975" cy="6465888"/>
          </a:xfrm>
          <a:prstGeom prst="rect">
            <a:avLst/>
          </a:prstGeom>
          <a:noFill/>
          <a:ln w="12700">
            <a:noFill/>
          </a:ln>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7" name="Rectangle 2"/>
          <p:cNvSpPr>
            <a:spLocks noGrp="1"/>
          </p:cNvSpPr>
          <p:nvPr>
            <p:ph type="title"/>
          </p:nvPr>
        </p:nvSpPr>
        <p:spPr>
          <a:xfrm>
            <a:off x="990600" y="304800"/>
            <a:ext cx="7467600" cy="60960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替换及分割字符串</a:t>
            </a:r>
          </a:p>
        </p:txBody>
      </p:sp>
      <p:sp>
        <p:nvSpPr>
          <p:cNvPr id="21508"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54</a:t>
            </a:fld>
            <a:endParaRPr lang="en-US" altLang="en-US" sz="1400" dirty="0">
              <a:ea typeface="宋体" panose="02010600030101010101" pitchFamily="2" charset="-122"/>
            </a:endParaRPr>
          </a:p>
        </p:txBody>
      </p:sp>
      <p:sp>
        <p:nvSpPr>
          <p:cNvPr id="21509" name="Rectangle 3"/>
          <p:cNvSpPr/>
          <p:nvPr/>
        </p:nvSpPr>
        <p:spPr>
          <a:xfrm>
            <a:off x="2857500" y="2628900"/>
            <a:ext cx="9144000" cy="0"/>
          </a:xfrm>
          <a:prstGeom prst="rect">
            <a:avLst/>
          </a:prstGeom>
          <a:noFill/>
          <a:ln w="12700">
            <a:noFill/>
          </a:ln>
        </p:spPr>
        <p:txBody>
          <a:bodyPr>
            <a:spAutoFit/>
          </a:bodyPr>
          <a:lstStyle/>
          <a:p>
            <a:endParaRPr lang="en-US" altLang="en-US" dirty="0">
              <a:latin typeface="Times New Roman" panose="02020603050405020304" pitchFamily="18" charset="0"/>
            </a:endParaRPr>
          </a:p>
        </p:txBody>
      </p:sp>
      <p:sp>
        <p:nvSpPr>
          <p:cNvPr id="21510" name="Rectangle 9"/>
          <p:cNvSpPr/>
          <p:nvPr/>
        </p:nvSpPr>
        <p:spPr>
          <a:xfrm>
            <a:off x="0" y="2800350"/>
            <a:ext cx="9144000" cy="0"/>
          </a:xfrm>
          <a:prstGeom prst="rect">
            <a:avLst/>
          </a:prstGeom>
          <a:noFill/>
          <a:ln w="12700">
            <a:noFill/>
          </a:ln>
        </p:spPr>
        <p:txBody>
          <a:bodyPr wrap="none" anchor="ctr" anchorCtr="0">
            <a:spAutoFit/>
          </a:bodyPr>
          <a:lstStyle/>
          <a:p>
            <a:endParaRPr lang="en-US" altLang="en-US" dirty="0">
              <a:latin typeface="Times New Roman" panose="02020603050405020304" pitchFamily="18" charset="0"/>
            </a:endParaRPr>
          </a:p>
        </p:txBody>
      </p:sp>
      <p:graphicFrame>
        <p:nvGraphicFramePr>
          <p:cNvPr id="21506" name="Object 8"/>
          <p:cNvGraphicFramePr>
            <a:graphicFrameLocks noChangeAspect="1"/>
          </p:cNvGraphicFramePr>
          <p:nvPr/>
        </p:nvGraphicFramePr>
        <p:xfrm>
          <a:off x="0" y="1295400"/>
          <a:ext cx="8915400" cy="3163888"/>
        </p:xfrm>
        <a:graphic>
          <a:graphicData uri="http://schemas.openxmlformats.org/presentationml/2006/ole">
            <mc:AlternateContent xmlns:mc="http://schemas.openxmlformats.org/markup-compatibility/2006">
              <mc:Choice xmlns:v="urn:schemas-microsoft-com:vml" Requires="v">
                <p:oleObj r:id="rId2" imgW="3538855" imgH="1254760" progId="Word.Picture.8">
                  <p:embed/>
                </p:oleObj>
              </mc:Choice>
              <mc:Fallback>
                <p:oleObj r:id="rId2" imgW="3538855" imgH="1254760" progId="Word.Picture.8">
                  <p:embed/>
                  <p:pic>
                    <p:nvPicPr>
                      <p:cNvPr id="0" name="图片 3091"/>
                      <p:cNvPicPr/>
                      <p:nvPr/>
                    </p:nvPicPr>
                    <p:blipFill>
                      <a:blip r:embed="rId3"/>
                      <a:stretch>
                        <a:fillRect/>
                      </a:stretch>
                    </p:blipFill>
                    <p:spPr>
                      <a:xfrm>
                        <a:off x="0" y="1295400"/>
                        <a:ext cx="8915400" cy="3163888"/>
                      </a:xfrm>
                      <a:prstGeom prst="rect">
                        <a:avLst/>
                      </a:prstGeom>
                      <a:noFill/>
                      <a:ln w="38100">
                        <a:noFill/>
                        <a:miter/>
                      </a:ln>
                    </p:spPr>
                  </p:pic>
                </p:oleObj>
              </mc:Fallback>
            </mc:AlternateContent>
          </a:graphicData>
        </a:graphic>
      </p:graphicFrame>
      <p:sp>
        <p:nvSpPr>
          <p:cNvPr id="21511" name="Rectangle 10"/>
          <p:cNvSpPr/>
          <p:nvPr/>
        </p:nvSpPr>
        <p:spPr>
          <a:xfrm>
            <a:off x="152400" y="152400"/>
            <a:ext cx="1371600" cy="533400"/>
          </a:xfrm>
          <a:prstGeom prst="rect">
            <a:avLst/>
          </a:prstGeom>
          <a:noFill/>
          <a:ln w="9525" cap="flat" cmpd="sng">
            <a:solidFill>
              <a:srgbClr val="FF0000"/>
            </a:solidFill>
            <a:prstDash val="solid"/>
            <a:miter/>
            <a:headEnd type="none" w="med" len="med"/>
            <a:tailEnd type="none" w="med" len="med"/>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1800" dirty="0">
                <a:latin typeface="Times New Roman" panose="02020603050405020304" pitchFamily="18" charset="0"/>
              </a:rPr>
              <a:t>Appendix H</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8610" name="Rectangle 2"/>
          <p:cNvSpPr>
            <a:spLocks noGrp="1"/>
          </p:cNvSpPr>
          <p:nvPr>
            <p:ph type="title"/>
          </p:nvPr>
        </p:nvSpPr>
        <p:spPr>
          <a:xfrm>
            <a:off x="685800" y="152400"/>
            <a:ext cx="7772400" cy="819150"/>
          </a:xfrm>
        </p:spPr>
        <p:txBody>
          <a:bodyPr vert="horz" wrap="square" lIns="92075" tIns="46038" rIns="92075" bIns="46038" anchor="ctr" anchorCtr="0"/>
          <a:lstStyle/>
          <a:p>
            <a:pPr eaLnBrk="1" hangingPunct="1">
              <a:buNone/>
            </a:pPr>
            <a:r>
              <a:rPr lang="zh-CN" altLang="en-US" kern="1200" dirty="0">
                <a:latin typeface="Courier New" panose="02070309020205020404" pitchFamily="49" charset="0"/>
                <a:ea typeface="宋体" panose="02010600030101010101" pitchFamily="2" charset="-122"/>
                <a:cs typeface="+mj-cs"/>
              </a:rPr>
              <a:t>示例</a:t>
            </a:r>
          </a:p>
        </p:txBody>
      </p:sp>
      <p:sp>
        <p:nvSpPr>
          <p:cNvPr id="68611" name="Rectangle 3"/>
          <p:cNvSpPr>
            <a:spLocks noGrp="1"/>
          </p:cNvSpPr>
          <p:nvPr>
            <p:ph idx="1"/>
          </p:nvPr>
        </p:nvSpPr>
        <p:spPr>
          <a:xfrm>
            <a:off x="381000" y="1143000"/>
            <a:ext cx="7924800" cy="685800"/>
          </a:xfrm>
        </p:spPr>
        <p:txBody>
          <a:bodyPr vert="horz" wrap="square" lIns="92075" tIns="46038" rIns="92075" bIns="46038" anchor="t" anchorCtr="0"/>
          <a:lstStyle/>
          <a:p>
            <a:pPr marL="0" indent="0" eaLnBrk="1" hangingPunct="1">
              <a:lnSpc>
                <a:spcPct val="90000"/>
              </a:lnSpc>
              <a:buSzPct val="75000"/>
              <a:buFont typeface="Monotype Sorts" pitchFamily="2" charset="2"/>
              <a:buNone/>
            </a:pPr>
            <a:r>
              <a:rPr lang="en-US" altLang="en-US" sz="2800" kern="1200" dirty="0">
                <a:latin typeface="+mn-lt"/>
                <a:ea typeface="+mn-ea"/>
                <a:cs typeface="+mn-cs"/>
              </a:rPr>
              <a:t>String s = "Java Java Java".replaceAll("v\\w", "wi") ;</a:t>
            </a:r>
          </a:p>
        </p:txBody>
      </p:sp>
      <p:sp>
        <p:nvSpPr>
          <p:cNvPr id="68612" name="Slide Number Placeholder 4"/>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en-US" altLang="en-US" sz="1400" dirty="0">
                <a:ea typeface="宋体" panose="02010600030101010101" pitchFamily="2" charset="-122"/>
              </a:rPr>
              <a:t>55</a:t>
            </a:fld>
            <a:endParaRPr lang="en-US" altLang="en-US" sz="1400" dirty="0">
              <a:ea typeface="宋体" panose="02010600030101010101" pitchFamily="2" charset="-122"/>
            </a:endParaRPr>
          </a:p>
        </p:txBody>
      </p:sp>
      <p:sp>
        <p:nvSpPr>
          <p:cNvPr id="68613" name="Rectangle 4"/>
          <p:cNvSpPr/>
          <p:nvPr/>
        </p:nvSpPr>
        <p:spPr>
          <a:xfrm>
            <a:off x="381000" y="1981200"/>
            <a:ext cx="8229600" cy="685800"/>
          </a:xfrm>
          <a:prstGeom prst="rect">
            <a:avLst/>
          </a:prstGeom>
          <a:noFill/>
          <a:ln w="9525">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2800" dirty="0">
                <a:latin typeface="Times New Roman" panose="02020603050405020304" pitchFamily="18" charset="0"/>
              </a:rPr>
              <a:t>String s = "Java Java Java".replaceFirst("v\\w", "wi") ;</a:t>
            </a:r>
          </a:p>
        </p:txBody>
      </p:sp>
      <p:sp>
        <p:nvSpPr>
          <p:cNvPr id="68614" name="Rectangle 5"/>
          <p:cNvSpPr/>
          <p:nvPr/>
        </p:nvSpPr>
        <p:spPr>
          <a:xfrm>
            <a:off x="304800" y="3124200"/>
            <a:ext cx="8229600" cy="685800"/>
          </a:xfrm>
          <a:prstGeom prst="rect">
            <a:avLst/>
          </a:prstGeom>
          <a:noFill/>
          <a:ln w="9525">
            <a:noFill/>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2800" dirty="0">
                <a:latin typeface="Times New Roman" panose="02020603050405020304" pitchFamily="18" charset="0"/>
              </a:rPr>
              <a:t>String[] s = </a:t>
            </a:r>
            <a:r>
              <a:rPr lang="en-US" altLang="en-US" sz="3200" u="sng" dirty="0">
                <a:latin typeface="Times New Roman" panose="02020603050405020304" pitchFamily="18" charset="0"/>
              </a:rPr>
              <a:t>"Java1HTML2Perl".split("\\d");</a:t>
            </a:r>
          </a:p>
        </p:txBody>
      </p:sp>
      <p:sp>
        <p:nvSpPr>
          <p:cNvPr id="68615" name="Rectangle 6"/>
          <p:cNvSpPr/>
          <p:nvPr/>
        </p:nvSpPr>
        <p:spPr>
          <a:xfrm>
            <a:off x="152400" y="152400"/>
            <a:ext cx="1371600" cy="533400"/>
          </a:xfrm>
          <a:prstGeom prst="rect">
            <a:avLst/>
          </a:prstGeom>
          <a:noFill/>
          <a:ln w="9525" cap="flat" cmpd="sng">
            <a:solidFill>
              <a:srgbClr val="FF0000"/>
            </a:solidFill>
            <a:prstDash val="solid"/>
            <a:miter/>
            <a:headEnd type="none" w="med" len="med"/>
            <a:tailEnd type="none" w="med" len="med"/>
          </a:ln>
        </p:spPr>
        <p:txBody>
          <a:bodyPr lIns="92075" tIns="46038" rIns="92075" bIns="46038"/>
          <a:lstStyle/>
          <a:p>
            <a:pPr>
              <a:lnSpc>
                <a:spcPct val="90000"/>
              </a:lnSpc>
              <a:spcBef>
                <a:spcPct val="20000"/>
              </a:spcBef>
              <a:buClr>
                <a:schemeClr val="tx2"/>
              </a:buClr>
              <a:buSzPct val="75000"/>
              <a:buFont typeface="Monotype Sorts" pitchFamily="2" charset="2"/>
            </a:pPr>
            <a:r>
              <a:rPr lang="en-US" altLang="en-US" sz="1800" dirty="0">
                <a:latin typeface="Times New Roman" panose="02020603050405020304" pitchFamily="18" charset="0"/>
              </a:rPr>
              <a:t>Appendix H</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标题 8"/>
          <p:cNvSpPr>
            <a:spLocks noGrp="1"/>
          </p:cNvSpPr>
          <p:nvPr>
            <p:ph type="title"/>
          </p:nvPr>
        </p:nvSpPr>
        <p:spPr/>
        <p:txBody>
          <a:bodyPr vert="horz" wrap="square" lIns="92075" tIns="46038" rIns="92075" bIns="46038" anchor="ctr" anchorCtr="0"/>
          <a:lstStyle/>
          <a:p>
            <a:pPr>
              <a:buNone/>
            </a:pPr>
            <a:r>
              <a:rPr lang="en-US" altLang="zh-CN" kern="1200" dirty="0">
                <a:latin typeface="Courier New" panose="02070309020205020404" pitchFamily="49" charset="0"/>
                <a:ea typeface="宋体" panose="02010600030101010101" pitchFamily="2" charset="-122"/>
                <a:cs typeface="+mj-cs"/>
              </a:rPr>
              <a:t>Chapter 10</a:t>
            </a:r>
            <a:endParaRPr lang="zh-CN" altLang="en-US" kern="1200" dirty="0">
              <a:latin typeface="Courier New" panose="02070309020205020404" pitchFamily="49" charset="0"/>
              <a:ea typeface="宋体" panose="02010600030101010101" pitchFamily="2" charset="-122"/>
              <a:cs typeface="+mj-cs"/>
            </a:endParaRPr>
          </a:p>
        </p:txBody>
      </p:sp>
      <p:sp>
        <p:nvSpPr>
          <p:cNvPr id="69635" name="文本占位符 5"/>
          <p:cNvSpPr>
            <a:spLocks noGrp="1"/>
          </p:cNvSpPr>
          <p:nvPr>
            <p:ph idx="1"/>
          </p:nvPr>
        </p:nvSpPr>
        <p:spPr/>
        <p:txBody>
          <a:bodyPr vert="horz" wrap="square" lIns="92075" tIns="46038" rIns="92075" bIns="46038" anchor="t" anchorCtr="0"/>
          <a:lstStyle/>
          <a:p>
            <a:pPr>
              <a:buSzPct val="75000"/>
              <a:buFont typeface="Monotype Sorts" pitchFamily="2" charset="2"/>
              <a:buNone/>
            </a:pPr>
            <a:endParaRPr lang="en-US" altLang="zh-CN" kern="1200" dirty="0">
              <a:latin typeface="OPTICopperplate Heavy" pitchFamily="50" charset="0"/>
              <a:ea typeface="宋体" panose="02010600030101010101" pitchFamily="2" charset="-122"/>
              <a:cs typeface="+mn-cs"/>
            </a:endParaRPr>
          </a:p>
          <a:p>
            <a:pPr>
              <a:buSzPct val="75000"/>
              <a:buFont typeface="Monotype Sorts" pitchFamily="2" charset="2"/>
              <a:buNone/>
            </a:pPr>
            <a:endParaRPr lang="en-US" altLang="zh-CN" kern="1200" dirty="0">
              <a:latin typeface="OPTICopperplate Heavy" pitchFamily="50" charset="0"/>
              <a:ea typeface="宋体" panose="02010600030101010101" pitchFamily="2" charset="-122"/>
              <a:cs typeface="+mn-cs"/>
            </a:endParaRPr>
          </a:p>
          <a:p>
            <a:pPr>
              <a:buSzPct val="75000"/>
              <a:buFont typeface="Monotype Sorts" pitchFamily="2" charset="2"/>
              <a:buNone/>
            </a:pPr>
            <a:endParaRPr lang="en-US" altLang="zh-CN" kern="1200" dirty="0">
              <a:latin typeface="OPTICopperplate Heavy" pitchFamily="50" charset="0"/>
              <a:ea typeface="宋体" panose="02010600030101010101" pitchFamily="2" charset="-122"/>
              <a:cs typeface="+mn-cs"/>
            </a:endParaRPr>
          </a:p>
        </p:txBody>
      </p:sp>
      <p:sp>
        <p:nvSpPr>
          <p:cNvPr id="69636" name="灯片编号占位符 3"/>
          <p:cNvSpPr txBox="1">
            <a:spLocks noGrp="1"/>
          </p:cNvSpPr>
          <p:nvPr>
            <p:ph type="sldNum" sz="quarter" idx="4"/>
          </p:nvPr>
        </p:nvSpPr>
        <p:spPr/>
        <p:txBody>
          <a:bodyPr wrap="none" lIns="92075" tIns="46038" rIns="92075" bIns="46038"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lvl="0" algn="r"/>
            <a:fld id="{9A0DB2DC-4C9A-4742-B13C-FB6460FD3503}" type="slidenum">
              <a:rPr lang="zh-CN" altLang="en-US" sz="1400" dirty="0">
                <a:ea typeface="宋体" panose="02010600030101010101" pitchFamily="2" charset="-122"/>
              </a:rPr>
              <a:t>56</a:t>
            </a:fld>
            <a:endParaRPr lang="zh-CN" altLang="en-US" sz="1400" dirty="0">
              <a:ea typeface="宋体" panose="02010600030101010101" pitchFamily="2" charset="-122"/>
            </a:endParaRPr>
          </a:p>
        </p:txBody>
      </p:sp>
      <p:pic>
        <p:nvPicPr>
          <p:cNvPr id="69637" name="图片 4" descr="THE END.gif"/>
          <p:cNvPicPr>
            <a:picLocks noChangeAspect="1"/>
          </p:cNvPicPr>
          <p:nvPr/>
        </p:nvPicPr>
        <p:blipFill>
          <a:blip r:embed="rId2"/>
          <a:stretch>
            <a:fillRect/>
          </a:stretch>
        </p:blipFill>
        <p:spPr>
          <a:xfrm>
            <a:off x="1719263" y="2619375"/>
            <a:ext cx="5705475" cy="1619250"/>
          </a:xfrm>
          <a:prstGeom prst="rect">
            <a:avLst/>
          </a:prstGeom>
          <a:noFill/>
          <a:ln w="9525">
            <a:noFill/>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BLE_ENDDRAG_ORIGIN_RECT" val="68*62"/>
  <p:tag name="TABLE_ENDDRAG_RECT" val="290*250*68*62"/>
</p:tagLst>
</file>

<file path=ppt/theme/theme1.xml><?xml version="1.0" encoding="utf-8"?>
<a:theme xmlns:a="http://schemas.openxmlformats.org/drawingml/2006/main" name="CQUT_JAVA">
  <a:themeElements>
    <a:clrScheme name="International 3">
      <a:dk1>
        <a:srgbClr val="000000"/>
      </a:dk1>
      <a:lt1>
        <a:srgbClr val="FFFFFF"/>
      </a:lt1>
      <a:dk2>
        <a:srgbClr val="000000"/>
      </a:dk2>
      <a:lt2>
        <a:srgbClr val="5F5F5F"/>
      </a:lt2>
      <a:accent1>
        <a:srgbClr val="CBCBCB"/>
      </a:accent1>
      <a:accent2>
        <a:srgbClr val="969696"/>
      </a:accent2>
      <a:accent3>
        <a:srgbClr val="FFFFFF"/>
      </a:accent3>
      <a:accent4>
        <a:srgbClr val="000000"/>
      </a:accent4>
      <a:accent5>
        <a:srgbClr val="E2E2E2"/>
      </a:accent5>
      <a:accent6>
        <a:srgbClr val="878787"/>
      </a:accent6>
      <a:hlink>
        <a:srgbClr val="DDDDDD"/>
      </a:hlink>
      <a:folHlink>
        <a:srgbClr val="EAEAEA"/>
      </a:folHlink>
    </a:clrScheme>
    <a:fontScheme name="Internationa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International 1">
        <a:dk1>
          <a:srgbClr val="000000"/>
        </a:dk1>
        <a:lt1>
          <a:srgbClr val="FFFFFF"/>
        </a:lt1>
        <a:dk2>
          <a:srgbClr val="0000FF"/>
        </a:dk2>
        <a:lt2>
          <a:srgbClr val="FFFF99"/>
        </a:lt2>
        <a:accent1>
          <a:srgbClr val="009966"/>
        </a:accent1>
        <a:accent2>
          <a:srgbClr val="00CCCC"/>
        </a:accent2>
        <a:accent3>
          <a:srgbClr val="AAAAFF"/>
        </a:accent3>
        <a:accent4>
          <a:srgbClr val="DADADA"/>
        </a:accent4>
        <a:accent5>
          <a:srgbClr val="AACAB8"/>
        </a:accent5>
        <a:accent6>
          <a:srgbClr val="00B9B9"/>
        </a:accent6>
        <a:hlink>
          <a:srgbClr val="000080"/>
        </a:hlink>
        <a:folHlink>
          <a:srgbClr val="9999FF"/>
        </a:folHlink>
      </a:clrScheme>
      <a:clrMap bg1="dk2" tx1="lt1" bg2="dk1" tx2="lt2" accent1="accent1" accent2="accent2" accent3="accent3" accent4="accent4" accent5="accent5" accent6="accent6" hlink="hlink" folHlink="folHlink"/>
    </a:extraClrScheme>
    <a:extraClrScheme>
      <a:clrScheme name="International 2">
        <a:dk1>
          <a:srgbClr val="000000"/>
        </a:dk1>
        <a:lt1>
          <a:srgbClr val="FFFFFF"/>
        </a:lt1>
        <a:dk2>
          <a:srgbClr val="000080"/>
        </a:dk2>
        <a:lt2>
          <a:srgbClr val="003399"/>
        </a:lt2>
        <a:accent1>
          <a:srgbClr val="9999FF"/>
        </a:accent1>
        <a:accent2>
          <a:srgbClr val="FF99FF"/>
        </a:accent2>
        <a:accent3>
          <a:srgbClr val="FFFFFF"/>
        </a:accent3>
        <a:accent4>
          <a:srgbClr val="000000"/>
        </a:accent4>
        <a:accent5>
          <a:srgbClr val="CACAFF"/>
        </a:accent5>
        <a:accent6>
          <a:srgbClr val="E78AE7"/>
        </a:accent6>
        <a:hlink>
          <a:srgbClr val="85ADFF"/>
        </a:hlink>
        <a:folHlink>
          <a:srgbClr val="00CCCC"/>
        </a:folHlink>
      </a:clrScheme>
      <a:clrMap bg1="lt1" tx1="dk1" bg2="lt2" tx2="dk2" accent1="accent1" accent2="accent2" accent3="accent3" accent4="accent4" accent5="accent5" accent6="accent6" hlink="hlink" folHlink="folHlink"/>
    </a:extraClrScheme>
    <a:extraClrScheme>
      <a:clrScheme name="International 3">
        <a:dk1>
          <a:srgbClr val="000000"/>
        </a:dk1>
        <a:lt1>
          <a:srgbClr val="FFFFFF"/>
        </a:lt1>
        <a:dk2>
          <a:srgbClr val="000000"/>
        </a:dk2>
        <a:lt2>
          <a:srgbClr val="5F5F5F"/>
        </a:lt2>
        <a:accent1>
          <a:srgbClr val="CBCBCB"/>
        </a:accent1>
        <a:accent2>
          <a:srgbClr val="969696"/>
        </a:accent2>
        <a:accent3>
          <a:srgbClr val="FFFFFF"/>
        </a:accent3>
        <a:accent4>
          <a:srgbClr val="000000"/>
        </a:accent4>
        <a:accent5>
          <a:srgbClr val="E2E2E2"/>
        </a:accent5>
        <a:accent6>
          <a:srgbClr val="878787"/>
        </a:accent6>
        <a:hlink>
          <a:srgbClr val="DDDDD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CQUT_JAVA</Template>
  <TotalTime>0</TotalTime>
  <Words>2782</Words>
  <Application>Microsoft Office PowerPoint</Application>
  <PresentationFormat>全屏显示(4:3)</PresentationFormat>
  <Paragraphs>415</Paragraphs>
  <Slides>56</Slides>
  <Notes>0</Notes>
  <HiddenSlides>29</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vt:i4>
      </vt:variant>
      <vt:variant>
        <vt:lpstr>幻灯片标题</vt:lpstr>
      </vt:variant>
      <vt:variant>
        <vt:i4>56</vt:i4>
      </vt:variant>
    </vt:vector>
  </HeadingPairs>
  <TitlesOfParts>
    <vt:vector size="71" baseType="lpstr">
      <vt:lpstr>Courier</vt:lpstr>
      <vt:lpstr>Monotype Sorts</vt:lpstr>
      <vt:lpstr>OPTICopperplate Heavy</vt:lpstr>
      <vt:lpstr>华文楷体</vt:lpstr>
      <vt:lpstr>宋体</vt:lpstr>
      <vt:lpstr>Arial</vt:lpstr>
      <vt:lpstr>Book Antiqua</vt:lpstr>
      <vt:lpstr>Consolas</vt:lpstr>
      <vt:lpstr>Courier New</vt:lpstr>
      <vt:lpstr>Forte</vt:lpstr>
      <vt:lpstr>Times New Roman</vt:lpstr>
      <vt:lpstr>Wingdings</vt:lpstr>
      <vt:lpstr>Wingdings 2</vt:lpstr>
      <vt:lpstr>CQUT_JAVA</vt:lpstr>
      <vt:lpstr>Microsoft Word Picture</vt:lpstr>
      <vt:lpstr>第10章 面向对象思考</vt:lpstr>
      <vt:lpstr>引言</vt:lpstr>
      <vt:lpstr>类的抽象和封装</vt:lpstr>
      <vt:lpstr>贷款类(Loan)的设计</vt:lpstr>
      <vt:lpstr>面向对象的思考</vt:lpstr>
      <vt:lpstr>BMI 类</vt:lpstr>
      <vt:lpstr>对象合成</vt:lpstr>
      <vt:lpstr>类表示</vt:lpstr>
      <vt:lpstr>聚集或合成 </vt:lpstr>
      <vt:lpstr>同类中的聚集</vt:lpstr>
      <vt:lpstr>同类中的聚集</vt:lpstr>
      <vt:lpstr>学习示例：Course 类</vt:lpstr>
      <vt:lpstr>示例学习: StackOfIntegers类</vt:lpstr>
      <vt:lpstr>StackOfIntegers 类设计</vt:lpstr>
      <vt:lpstr>StackOfIntegers 类实现</vt:lpstr>
      <vt:lpstr>将基本数据类型值作为对象</vt:lpstr>
      <vt:lpstr>Integer和Double类</vt:lpstr>
      <vt:lpstr>Integer 和 Double 类</vt:lpstr>
      <vt:lpstr>数值包装类常量 </vt:lpstr>
      <vt:lpstr>数字包装类构造方法</vt:lpstr>
      <vt:lpstr>转换方法</vt:lpstr>
      <vt:lpstr>静态的valueOf方法</vt:lpstr>
      <vt:lpstr>将字符串转换成(解析成)数值 </vt:lpstr>
      <vt:lpstr>基本类型和包装类类型之间的自动转换</vt:lpstr>
      <vt:lpstr>BigInteger和BigDecimal</vt:lpstr>
      <vt:lpstr>BigInteger和BigDecimal</vt:lpstr>
      <vt:lpstr>BigInteger 和 BigDecimal</vt:lpstr>
      <vt:lpstr>String类</vt:lpstr>
      <vt:lpstr>构造字符串</vt:lpstr>
      <vt:lpstr>String对象是不可变的</vt:lpstr>
      <vt:lpstr>跟踪代码</vt:lpstr>
      <vt:lpstr>跟踪代码</vt:lpstr>
      <vt:lpstr>限定字符串</vt:lpstr>
      <vt:lpstr>限定字符串示例</vt:lpstr>
      <vt:lpstr>代码跟踪</vt:lpstr>
      <vt:lpstr>代码跟踪</vt:lpstr>
      <vt:lpstr>代码跟踪</vt:lpstr>
      <vt:lpstr>字符串的替换及分割 </vt:lpstr>
      <vt:lpstr>替换示例</vt:lpstr>
      <vt:lpstr>分割字符串</vt:lpstr>
      <vt:lpstr>依照模式匹配、替换和分割字符串 </vt:lpstr>
      <vt:lpstr>依照模式匹配、替换和分割字符串</vt:lpstr>
      <vt:lpstr>依照模式匹配、替换和分割字符串</vt:lpstr>
      <vt:lpstr>将字符和数值转换成字符串</vt:lpstr>
      <vt:lpstr>StringBuilder和StringBuffer</vt:lpstr>
      <vt:lpstr>StringBuilder构造方法</vt:lpstr>
      <vt:lpstr>修改StringBuilder中的字符串</vt:lpstr>
      <vt:lpstr>示例</vt:lpstr>
      <vt:lpstr>示例</vt:lpstr>
      <vt:lpstr>toString, capacity, length, setLength以及charAt方法 </vt:lpstr>
      <vt:lpstr>示例学习：判断回文串时忽略既非字母又非数字的字符</vt:lpstr>
      <vt:lpstr>正则表达式</vt:lpstr>
      <vt:lpstr>正则表达式语法</vt:lpstr>
      <vt:lpstr>替换及分割字符串</vt:lpstr>
      <vt:lpstr>示例</vt:lpstr>
      <vt:lpstr>Chapter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 Objects and Classes</dc:title>
  <dc:creator>Y. Daniel Liang</dc:creator>
  <cp:lastModifiedBy>W. Lucas Chen</cp:lastModifiedBy>
  <cp:revision>448</cp:revision>
  <dcterms:created xsi:type="dcterms:W3CDTF">1995-06-10T17:31:00Z</dcterms:created>
  <dcterms:modified xsi:type="dcterms:W3CDTF">2025-06-07T14:56:14Z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22A02DEB222B40D9A9201865ABE1EAC0_13</vt:lpwstr>
  </property>
  <property fmtid="{D5CDD505-2E9C-101B-9397-08002B2CF9AE}" pid="3" name="KSOProductBuildVer">
    <vt:lpwstr>2052-12.1.0.20784</vt:lpwstr>
  </property>
</Properties>
</file>