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3"/>
  </p:notesMasterIdLst>
  <p:sldIdLst>
    <p:sldId id="326" r:id="rId2"/>
    <p:sldId id="374" r:id="rId3"/>
    <p:sldId id="375" r:id="rId4"/>
    <p:sldId id="383" r:id="rId5"/>
    <p:sldId id="356" r:id="rId6"/>
    <p:sldId id="357" r:id="rId7"/>
    <p:sldId id="325" r:id="rId8"/>
    <p:sldId id="297" r:id="rId9"/>
    <p:sldId id="298" r:id="rId10"/>
    <p:sldId id="358" r:id="rId11"/>
    <p:sldId id="421" r:id="rId12"/>
    <p:sldId id="369" r:id="rId13"/>
    <p:sldId id="370" r:id="rId14"/>
    <p:sldId id="371" r:id="rId15"/>
    <p:sldId id="372" r:id="rId16"/>
    <p:sldId id="373" r:id="rId17"/>
    <p:sldId id="336" r:id="rId18"/>
    <p:sldId id="346" r:id="rId19"/>
    <p:sldId id="333" r:id="rId20"/>
    <p:sldId id="359" r:id="rId21"/>
    <p:sldId id="360" r:id="rId22"/>
    <p:sldId id="367" r:id="rId23"/>
    <p:sldId id="414" r:id="rId24"/>
    <p:sldId id="299" r:id="rId25"/>
    <p:sldId id="351" r:id="rId26"/>
    <p:sldId id="376" r:id="rId27"/>
    <p:sldId id="417" r:id="rId28"/>
    <p:sldId id="418" r:id="rId29"/>
    <p:sldId id="419" r:id="rId30"/>
    <p:sldId id="380" r:id="rId31"/>
    <p:sldId id="420" r:id="rId32"/>
    <p:sldId id="381" r:id="rId33"/>
    <p:sldId id="382" r:id="rId34"/>
    <p:sldId id="300" r:id="rId35"/>
    <p:sldId id="301" r:id="rId36"/>
    <p:sldId id="302" r:id="rId37"/>
    <p:sldId id="355" r:id="rId38"/>
    <p:sldId id="398" r:id="rId39"/>
    <p:sldId id="425" r:id="rId40"/>
    <p:sldId id="423" r:id="rId41"/>
    <p:sldId id="426" r:id="rId42"/>
    <p:sldId id="427" r:id="rId43"/>
    <p:sldId id="429" r:id="rId44"/>
    <p:sldId id="428" r:id="rId45"/>
    <p:sldId id="422" r:id="rId46"/>
    <p:sldId id="337" r:id="rId47"/>
    <p:sldId id="334" r:id="rId48"/>
    <p:sldId id="349" r:id="rId49"/>
    <p:sldId id="387" r:id="rId50"/>
    <p:sldId id="431" r:id="rId51"/>
    <p:sldId id="430" r:id="rId52"/>
  </p:sldIdLst>
  <p:sldSz cx="9144000" cy="6858000" type="screen4x3"/>
  <p:notesSz cx="6858000" cy="9144000"/>
  <p:custShowLst>
    <p:custShow name="Custom Show 1" id="0">
      <p:sldLst/>
    </p:custShow>
  </p:custShowLst>
  <p:custDataLst>
    <p:tags r:id="rId54"/>
  </p:custDataLst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77" userDrawn="1">
          <p15:clr>
            <a:srgbClr val="A4A3A4"/>
          </p15:clr>
        </p15:guide>
        <p15:guide id="2" pos="5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00FF"/>
    <a:srgbClr val="55B1E9"/>
    <a:srgbClr val="33993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2619"/>
    <p:restoredTop sz="94629"/>
  </p:normalViewPr>
  <p:slideViewPr>
    <p:cSldViewPr showGuides="1">
      <p:cViewPr varScale="1">
        <p:scale>
          <a:sx n="74" d="100"/>
          <a:sy n="74" d="100"/>
        </p:scale>
        <p:origin x="789" y="36"/>
      </p:cViewPr>
      <p:guideLst>
        <p:guide orient="horz" pos="877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50" d="100"/>
        <a:sy n="150" d="100"/>
      </p:scale>
      <p:origin x="0" y="35813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5539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7587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8611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9635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659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683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2707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3731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4755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5779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6803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7827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51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9875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0899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1923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2947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3971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4995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6019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7043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8067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9091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0115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163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3187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4211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5235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6259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7283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8307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9331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0355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1379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2403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3427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4451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5475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6499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7523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47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9571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0595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1619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2643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3667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4691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5715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1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9226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227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104" name="Rectangle 3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47800"/>
            <a:ext cx="7772400" cy="1143000"/>
          </a:xfrm>
        </p:spPr>
        <p:txBody>
          <a:bodyPr anchorCtr="1"/>
          <a:lstStyle>
            <a:lvl1pPr algn="ctr">
              <a:defRPr sz="4400" b="1"/>
            </a:lvl1pPr>
          </a:lstStyle>
          <a:p>
            <a:pPr lvl="0"/>
            <a:r>
              <a:rPr lang="zh-CN" altLang="en-US" noProof="0"/>
              <a:t>单击此处编辑母版标题样式</a:t>
            </a:r>
            <a:endParaRPr lang="en-US" noProof="0" dirty="0"/>
          </a:p>
        </p:txBody>
      </p:sp>
      <p:sp>
        <p:nvSpPr>
          <p:cNvPr id="3105" name="Rectangle 3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409700" y="2781300"/>
            <a:ext cx="6400800" cy="2514600"/>
          </a:xfrm>
        </p:spPr>
        <p:txBody>
          <a:bodyPr anchor="ctr"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  <a:endParaRPr lang="en-US" noProof="0" dirty="0"/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" name="Rectangle 3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图片 7" descr="YYYY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29375"/>
            <a:ext cx="9144000" cy="428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0246" name="组合 9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0251" name="图片 10" descr="java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252" name="图片 11" descr="CQUT_logo  320×320.jpg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5400"/>
            <a:ext cx="7772400" cy="1079500"/>
          </a:xfrm>
        </p:spPr>
        <p:txBody>
          <a:bodyPr/>
          <a:lstStyle>
            <a:lvl1pPr>
              <a:defRPr sz="4000" b="1"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zh-CN" altLang="en-US" noProof="0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5219700"/>
          </a:xfrm>
        </p:spPr>
        <p:txBody>
          <a:bodyPr/>
          <a:lstStyle>
            <a:lvl1pPr algn="just">
              <a:defRPr sz="2800"/>
            </a:lvl1pPr>
            <a:lvl2pPr algn="just">
              <a:defRPr sz="2400"/>
            </a:lvl2pPr>
            <a:lvl3pPr algn="just">
              <a:defRPr sz="2000"/>
            </a:lvl3pPr>
            <a:lvl4pPr algn="just">
              <a:defRPr sz="1800"/>
            </a:lvl4pPr>
            <a:lvl5pPr algn="just"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en-US" dirty="0"/>
          </a:p>
        </p:txBody>
      </p:sp>
      <p:sp>
        <p:nvSpPr>
          <p:cNvPr id="13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4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9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1274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275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57300"/>
            <a:ext cx="7886700" cy="1714500"/>
          </a:xfrm>
        </p:spPr>
        <p:txBody>
          <a:bodyPr anchorCtr="1"/>
          <a:lstStyle>
            <a:lvl1pPr>
              <a:defRPr sz="4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009900"/>
            <a:ext cx="7886700" cy="3079751"/>
          </a:xfrm>
        </p:spPr>
        <p:txBody>
          <a:bodyPr/>
          <a:lstStyle>
            <a:lvl1pPr marL="0" indent="0" algn="ctr">
              <a:buNone/>
              <a:defRPr sz="32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2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3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2298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299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"/>
            <a:ext cx="7772400" cy="1104900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552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2"/>
          </p:nvPr>
        </p:nvSpPr>
        <p:spPr>
          <a:xfrm>
            <a:off x="4648200" y="1219200"/>
            <a:ext cx="3810000" cy="4552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en-US" dirty="0"/>
          </a:p>
        </p:txBody>
      </p:sp>
      <p:sp>
        <p:nvSpPr>
          <p:cNvPr id="12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7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3322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323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8100"/>
            <a:ext cx="7886700" cy="930275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028700"/>
            <a:ext cx="3868737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028700"/>
            <a:ext cx="3887788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2"/>
          </p:nvPr>
        </p:nvSpPr>
        <p:spPr>
          <a:xfrm>
            <a:off x="4648200" y="1866900"/>
            <a:ext cx="3810000" cy="4552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3"/>
          </p:nvPr>
        </p:nvSpPr>
        <p:spPr>
          <a:xfrm>
            <a:off x="647700" y="1866900"/>
            <a:ext cx="3810000" cy="4552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en-US" dirty="0"/>
          </a:p>
        </p:txBody>
      </p:sp>
      <p:sp>
        <p:nvSpPr>
          <p:cNvPr id="4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41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4346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4347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"/>
            <a:ext cx="7772400" cy="895350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2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5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5370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371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2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9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6394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395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952500"/>
            <a:ext cx="2949575" cy="11049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2" name="Rectangle 32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3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7418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7419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952500"/>
            <a:ext cx="2949575" cy="11049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2075" tIns="46038" rIns="92075" bIns="46038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2" name="Rectangle 32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7" name="组合 7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8442" name="图片 8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8443" name="图片 9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09650"/>
            <a:ext cx="7772400" cy="1466850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590800"/>
            <a:ext cx="7772400" cy="31813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2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61" name="组合 7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9466" name="图片 8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9467" name="图片 9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104900"/>
            <a:ext cx="1943100" cy="4667250"/>
          </a:xfrm>
        </p:spPr>
        <p:txBody>
          <a:bodyPr vert="eaVert"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104900"/>
            <a:ext cx="5676900" cy="46672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2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5" descr="YYYYY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429375"/>
            <a:ext cx="9144000" cy="428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5" name="Rectangle 30"/>
          <p:cNvSpPr>
            <a:spLocks noGrp="1"/>
          </p:cNvSpPr>
          <p:nvPr>
            <p:ph type="title"/>
          </p:nvPr>
        </p:nvSpPr>
        <p:spPr>
          <a:xfrm>
            <a:off x="685800" y="1009650"/>
            <a:ext cx="7772400" cy="245745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en-US" altLang="en-US" dirty="0"/>
          </a:p>
        </p:txBody>
      </p:sp>
      <p:sp>
        <p:nvSpPr>
          <p:cNvPr id="8196" name="Rectangle 31"/>
          <p:cNvSpPr>
            <a:spLocks noGrp="1"/>
          </p:cNvSpPr>
          <p:nvPr>
            <p:ph type="body" idx="1"/>
          </p:nvPr>
        </p:nvSpPr>
        <p:spPr>
          <a:xfrm>
            <a:off x="685800" y="3581400"/>
            <a:ext cx="7772400" cy="219075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altLang="en-US" dirty="0"/>
          </a:p>
        </p:txBody>
      </p:sp>
      <p:sp>
        <p:nvSpPr>
          <p:cNvPr id="1056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2075" tIns="46038" rIns="92075" bIns="46038" numCol="1" anchor="ctr" anchorCtr="0" compatLnSpc="1"/>
          <a:lstStyle>
            <a:lvl1pPr eaLnBrk="0" hangingPunct="0">
              <a:defRPr sz="14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58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2075" tIns="46038" rIns="92075" bIns="46038" numCol="1" anchor="ctr" anchorCtr="0" compatLnSpc="1"/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pPr lvl="0" eaLnBrk="0" hangingPunct="0">
              <a:buNone/>
            </a:pPr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  <a:t>‹#›</a:t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8199" name="图片 5" descr="YYYYY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6429375"/>
            <a:ext cx="9144000" cy="428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0" name="图片 9" descr="PPT新页眉 949×95.jp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9039225" cy="9048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F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ml/AdditionQuiz.html" TargetMode="External"/><Relationship Id="rId7" Type="http://schemas.openxmlformats.org/officeDocument/2006/relationships/hyperlink" Target="http://www.cs.armstrong.edu/liang/javaslidenote.doc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armstrong.edu/liang/animation/web/java10e/Listing3_1.html" TargetMode="External"/><Relationship Id="rId5" Type="http://schemas.openxmlformats.org/officeDocument/2006/relationships/hyperlink" Target="http://www.cs.armstrong.edu/liang/intro10e/html/AdditionQuiz.html" TargetMode="External"/><Relationship Id="rId4" Type="http://schemas.openxmlformats.org/officeDocument/2006/relationships/hyperlink" Target="html/AdditionQuiz.bat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ml/SimpleIfDemo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armstrong.edu/liang/animation/web/java10e/Listing3_2.html" TargetMode="External"/><Relationship Id="rId5" Type="http://schemas.openxmlformats.org/officeDocument/2006/relationships/hyperlink" Target="http://www.cs.armstrong.edu/liang/intro10e/html/SimpleIfDemo.html" TargetMode="External"/><Relationship Id="rId4" Type="http://schemas.openxmlformats.org/officeDocument/2006/relationships/hyperlink" Target="html/SimpleIfDemo.bat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ml/SubtractionQuiz.html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armstrong.edu/liang/intro10e/html/SubtractionQuiz.html" TargetMode="External"/><Relationship Id="rId5" Type="http://schemas.openxmlformats.org/officeDocument/2006/relationships/image" Target="../media/image16.wmf"/><Relationship Id="rId4" Type="http://schemas.openxmlformats.org/officeDocument/2006/relationships/hyperlink" Target="html/SubtractionQuiz.bat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hyperlink" Target="html/ComputeAndInterpretBMI.html" TargetMode="External"/><Relationship Id="rId7" Type="http://schemas.openxmlformats.org/officeDocument/2006/relationships/oleObject" Target="../embeddings/oleObject7.bin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armstrong.edu/liang/intro10e/html/ComputeAndInterpretBMI.html" TargetMode="External"/><Relationship Id="rId5" Type="http://schemas.openxmlformats.org/officeDocument/2006/relationships/image" Target="../media/image16.wmf"/><Relationship Id="rId4" Type="http://schemas.openxmlformats.org/officeDocument/2006/relationships/hyperlink" Target="html/ComputeAndInterpretBMI.bat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ml/ComputeTax.html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armstrong.edu/liang/intro10e/html/ComputeTax.html" TargetMode="External"/><Relationship Id="rId5" Type="http://schemas.openxmlformats.org/officeDocument/2006/relationships/image" Target="../media/image16.wmf"/><Relationship Id="rId4" Type="http://schemas.openxmlformats.org/officeDocument/2006/relationships/hyperlink" Target="html/ComputeTax.bat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ml/TestBooleanOperators.html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s.armstrong.edu/liang/intro10e/html/TestBooleanOperators.html" TargetMode="External"/><Relationship Id="rId4" Type="http://schemas.openxmlformats.org/officeDocument/2006/relationships/hyperlink" Target="html/TestBooleanOperators.bat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ml/TestBooleanOperators.html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s.armstrong.edu/liang/intro10e/html/TestBooleanOperators.html" TargetMode="External"/><Relationship Id="rId4" Type="http://schemas.openxmlformats.org/officeDocument/2006/relationships/hyperlink" Target="html/TestBooleanOperators.bat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ml/LeapYear.html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s.armstrong.edu/liang/intro10e/html/LeapYear.html" TargetMode="External"/><Relationship Id="rId4" Type="http://schemas.openxmlformats.org/officeDocument/2006/relationships/hyperlink" Target="html/LeapYear.bat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ml/ChineseZodiac.html" TargetMode="Externa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armstrong.edu/liang/intro10e/html/ChineseZodiac.html" TargetMode="External"/><Relationship Id="rId5" Type="http://schemas.openxmlformats.org/officeDocument/2006/relationships/image" Target="../media/image16.wmf"/><Relationship Id="rId4" Type="http://schemas.openxmlformats.org/officeDocument/2006/relationships/hyperlink" Target="html/ChineseZodiac.bat" TargetMode="Externa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w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26"/>
          <p:cNvSpPr>
            <a:spLocks noGrp="1" noChangeArrowheads="1"/>
          </p:cNvSpPr>
          <p:nvPr>
            <p:ph type="ctrTitle" sz="quarter"/>
          </p:nvPr>
        </p:nvSpPr>
        <p:spPr/>
        <p:txBody>
          <a:bodyPr vert="horz" wrap="square" lIns="92075" tIns="46038" rIns="92075" bIns="46038" numCol="1" anchor="ctr" anchorCtr="1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宋体" panose="02010600030101010101" pitchFamily="2" charset="-122"/>
                <a:cs typeface="+mj-cs"/>
              </a:rPr>
              <a:t>第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宋体" panose="02010600030101010101" pitchFamily="2" charset="-122"/>
                <a:cs typeface="+mj-cs"/>
              </a:rPr>
              <a:t>3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宋体" panose="02010600030101010101" pitchFamily="2" charset="-122"/>
                <a:cs typeface="+mj-cs"/>
              </a:rPr>
              <a:t>章</a:t>
            </a: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宋体" panose="02010600030101010101" pitchFamily="2" charset="-122"/>
                <a:cs typeface="+mj-cs"/>
              </a:rPr>
              <a:t>选择</a:t>
            </a:r>
          </a:p>
        </p:txBody>
      </p:sp>
      <p:sp>
        <p:nvSpPr>
          <p:cNvPr id="20484" name="Rectangle 36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1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boolean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数据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类型</a:t>
            </a:r>
            <a:endParaRPr lang="en-US" altLang="en-US" kern="1200" dirty="0"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21507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spcBef>
                <a:spcPct val="100000"/>
              </a:spcBef>
              <a:buSzPct val="75000"/>
              <a:buFont typeface="Wingdings" panose="05000000000000000000" pitchFamily="2" charset="2"/>
              <a:buChar char="Ø"/>
            </a:pPr>
            <a:r>
              <a:rPr lang="en-US" altLang="en-US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Boolean</a:t>
            </a:r>
            <a:r>
              <a:rPr lang="zh-CN" altLang="en-US" kern="1200" dirty="0">
                <a:solidFill>
                  <a:schemeClr val="tx2"/>
                </a:solidFill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值（布尔值）</a:t>
            </a:r>
            <a:r>
              <a:rPr lang="en-US" altLang="en-US" kern="1200" dirty="0">
                <a:solidFill>
                  <a:schemeClr val="tx2"/>
                </a:solidFill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: </a:t>
            </a:r>
          </a:p>
          <a:p>
            <a:pPr marL="400050" lvl="1" indent="0" eaLnBrk="1" hangingPunct="1">
              <a:spcBef>
                <a:spcPct val="100000"/>
              </a:spcBef>
              <a:buFont typeface="Arial" panose="020B0604020202020204" pitchFamily="34" charset="0"/>
              <a:buChar char="•"/>
            </a:pPr>
            <a:r>
              <a:rPr lang="en-US" altLang="en-US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true</a:t>
            </a:r>
            <a:r>
              <a:rPr lang="en-US" altLang="en-US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(</a:t>
            </a:r>
            <a:r>
              <a:rPr lang="zh-CN" altLang="en-US" kern="1200" dirty="0">
                <a:solidFill>
                  <a:schemeClr val="tx2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真</a:t>
            </a:r>
            <a:r>
              <a:rPr lang="en-US" altLang="en-US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) </a:t>
            </a:r>
          </a:p>
          <a:p>
            <a:pPr marL="400050" lvl="1" indent="0" eaLnBrk="1" hangingPunct="1">
              <a:spcBef>
                <a:spcPct val="100000"/>
              </a:spcBef>
              <a:buFont typeface="Arial" panose="020B0604020202020204" pitchFamily="34" charset="0"/>
              <a:buChar char="•"/>
            </a:pPr>
            <a:r>
              <a:rPr lang="en-US" altLang="en-US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lang="en-US" altLang="en-US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false</a:t>
            </a:r>
            <a:r>
              <a:rPr lang="en-US" altLang="en-US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(</a:t>
            </a:r>
            <a:r>
              <a:rPr lang="zh-CN" altLang="en-US" kern="1200" dirty="0">
                <a:solidFill>
                  <a:schemeClr val="tx2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假</a:t>
            </a:r>
            <a:r>
              <a:rPr lang="en-US" altLang="en-US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)</a:t>
            </a:r>
          </a:p>
          <a:p>
            <a:pPr marL="400050" lvl="1" indent="0" eaLnBrk="1" hangingPunct="1">
              <a:spcBef>
                <a:spcPct val="100000"/>
              </a:spcBef>
              <a:buFont typeface="Wingdings" panose="05000000000000000000" pitchFamily="2" charset="2"/>
              <a:buNone/>
            </a:pPr>
            <a:r>
              <a:rPr lang="en-US" altLang="zh-CN" sz="2000" kern="1200" dirty="0">
                <a:solidFill>
                  <a:schemeClr val="tx2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	</a:t>
            </a:r>
          </a:p>
          <a:p>
            <a:pPr marL="400050" lvl="1" indent="0" eaLnBrk="1" hangingPunct="1">
              <a:spcBef>
                <a:spcPct val="100000"/>
              </a:spcBef>
              <a:buFont typeface="Wingdings" panose="05000000000000000000" pitchFamily="2" charset="2"/>
              <a:buNone/>
            </a:pPr>
            <a:r>
              <a:rPr lang="zh-CN" altLang="en-US" sz="2000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例如：</a:t>
            </a: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boolean b = (1 &gt; 2); </a:t>
            </a:r>
          </a:p>
          <a:p>
            <a:pPr marL="0" indent="0" eaLnBrk="1" hangingPunct="1">
              <a:spcBef>
                <a:spcPct val="100000"/>
              </a:spcBef>
              <a:buSzPct val="75000"/>
              <a:buFont typeface="Wingdings" panose="05000000000000000000" pitchFamily="2" charset="2"/>
              <a:buChar char="Ø"/>
            </a:pPr>
            <a:endParaRPr lang="en-US" altLang="en-US" kern="1200" dirty="0">
              <a:solidFill>
                <a:schemeClr val="tx2"/>
              </a:solidFill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</p:txBody>
      </p:sp>
      <p:sp>
        <p:nvSpPr>
          <p:cNvPr id="2150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2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关系操作符</a:t>
            </a:r>
          </a:p>
        </p:txBody>
      </p:sp>
      <p:sp>
        <p:nvSpPr>
          <p:cNvPr id="1028" name="内容占位符 6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3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1030" name="Rectangle 5"/>
          <p:cNvSpPr/>
          <p:nvPr/>
        </p:nvSpPr>
        <p:spPr>
          <a:xfrm>
            <a:off x="0" y="26479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031" name="Rectangle 7"/>
          <p:cNvSpPr/>
          <p:nvPr/>
        </p:nvSpPr>
        <p:spPr>
          <a:xfrm>
            <a:off x="0" y="26479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193675" y="1431925"/>
          <a:ext cx="8794750" cy="325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216400" imgH="1560195" progId="Word.Picture.8">
                  <p:embed/>
                </p:oleObj>
              </mc:Choice>
              <mc:Fallback>
                <p:oleObj r:id="rId3" imgW="4216400" imgH="1560195" progId="Word.Picture.8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3675" y="1431925"/>
                        <a:ext cx="8794750" cy="32559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/>
          </p:nvPr>
        </p:nvSpPr>
        <p:spPr>
          <a:xfrm>
            <a:off x="304800" y="304800"/>
            <a:ext cx="8458200" cy="8382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示例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: 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简单整数加法器</a:t>
            </a:r>
          </a:p>
        </p:txBody>
      </p:sp>
      <p:sp>
        <p:nvSpPr>
          <p:cNvPr id="22531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4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171011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019550" y="5618163"/>
            <a:ext cx="2819400" cy="6096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Arial" panose="020B0604020202020204" pitchFamily="34" charset="0"/>
                <a:hlinkClick r:id="rId3" action="ppaction://program"/>
              </a:rPr>
              <a:t>AdditionQuiz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2533" name="AutoShape 4">
            <a:hlinkClick r:id="rId4" action="ppaction://program"/>
          </p:cNvPr>
          <p:cNvSpPr/>
          <p:nvPr/>
        </p:nvSpPr>
        <p:spPr>
          <a:xfrm>
            <a:off x="6991350" y="5618163"/>
            <a:ext cx="1371600" cy="533400"/>
          </a:xfrm>
          <a:prstGeom prst="actionButtonBlank">
            <a:avLst/>
          </a:prstGeom>
          <a:solidFill>
            <a:srgbClr val="38A1BA"/>
          </a:solidFill>
          <a:ln w="19050">
            <a:noFill/>
          </a:ln>
          <a:effectLst>
            <a:prstShdw prst="shdw17" dist="17961" dir="2699999">
              <a:srgbClr val="226170"/>
            </a:prstShdw>
          </a:effectLst>
        </p:spPr>
        <p:txBody>
          <a:bodyPr wrap="none" anchor="ctr" anchorCtr="0"/>
          <a:lstStyle/>
          <a:p>
            <a:pPr algn="ctr" eaLnBrk="0" hangingPunct="0"/>
            <a:r>
              <a:rPr lang="en-US" altLang="en-US" dirty="0">
                <a:latin typeface="Book Antiqua" panose="02040602050305030304" pitchFamily="18" charset="0"/>
              </a:rPr>
              <a:t>Run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2534" name="Text Box 5"/>
          <p:cNvSpPr txBox="1"/>
          <p:nvPr/>
        </p:nvSpPr>
        <p:spPr>
          <a:xfrm>
            <a:off x="914400" y="1524000"/>
            <a:ext cx="7543800" cy="45720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2535" name="Text Box 6"/>
          <p:cNvSpPr txBox="1"/>
          <p:nvPr/>
        </p:nvSpPr>
        <p:spPr>
          <a:xfrm>
            <a:off x="231775" y="1277938"/>
            <a:ext cx="8607425" cy="2041525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r>
              <a:rPr lang="zh-CN" altLang="en-US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该程序让一年级学生练习加法。程序随机产生两个一位数，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number1</a:t>
            </a:r>
            <a:r>
              <a:rPr lang="zh-CN" altLang="en-US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和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number2</a:t>
            </a:r>
            <a:r>
              <a:rPr lang="zh-CN" altLang="en-US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，然后显示</a:t>
            </a:r>
            <a:r>
              <a:rPr lang="en-US" altLang="en-US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 “What is 7 + 9?” 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zh-CN" altLang="en-US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当学生在对话框中输入答案后，程序显示答案是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tren</a:t>
            </a:r>
            <a:r>
              <a:rPr lang="zh-CN" altLang="en-US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还是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false</a:t>
            </a:r>
            <a:r>
              <a:rPr lang="zh-CN" altLang="en-US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en-US" altLang="en-US" sz="3200" dirty="0">
              <a:latin typeface="Times New Roman" panose="02020603050405020304" pitchFamily="18" charset="0"/>
            </a:endParaRPr>
          </a:p>
        </p:txBody>
      </p:sp>
      <p:sp>
        <p:nvSpPr>
          <p:cNvPr id="22536" name="AutoShape 14">
            <a:hlinkClick r:id="rId5"/>
          </p:cNvPr>
          <p:cNvSpPr/>
          <p:nvPr/>
        </p:nvSpPr>
        <p:spPr>
          <a:xfrm>
            <a:off x="3343275" y="5618163"/>
            <a:ext cx="468313" cy="576262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9" name="AutoShape 4">
            <a:hlinkClick r:id="rId6" highlightClick="1"/>
          </p:cNvPr>
          <p:cNvSpPr>
            <a:spLocks noChangeArrowheads="1"/>
          </p:cNvSpPr>
          <p:nvPr/>
        </p:nvSpPr>
        <p:spPr bwMode="auto">
          <a:xfrm>
            <a:off x="5314950" y="5199349"/>
            <a:ext cx="1524000" cy="418814"/>
          </a:xfrm>
          <a:prstGeom prst="actionButtonBlank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动画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2540" name="Rectangle 11"/>
          <p:cNvSpPr/>
          <p:nvPr/>
        </p:nvSpPr>
        <p:spPr>
          <a:xfrm>
            <a:off x="155575" y="4735513"/>
            <a:ext cx="5099050" cy="920750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 lIns="92075" tIns="46038" rIns="92075" bIns="46038"/>
          <a:lstStyle/>
          <a:p>
            <a:pPr marL="116205" indent="-116205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重要提醒</a:t>
            </a:r>
            <a:r>
              <a:rPr lang="en-US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: 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如果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你无法运行按钮，请看</a:t>
            </a:r>
            <a:r>
              <a:rPr lang="en-US" altLang="en-US" sz="2000" dirty="0">
                <a:latin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hlinkClick r:id="rId7"/>
              </a:rPr>
              <a:t>www.cs.armstrong.edu/liang/javaslidenote.doc</a:t>
            </a:r>
            <a:r>
              <a:rPr lang="en-US" altLang="en-US" sz="2000" dirty="0">
                <a:latin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if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语句</a:t>
            </a:r>
          </a:p>
        </p:txBody>
      </p:sp>
      <p:sp>
        <p:nvSpPr>
          <p:cNvPr id="23555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5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23556" name="Rectangle 6"/>
          <p:cNvSpPr/>
          <p:nvPr/>
        </p:nvSpPr>
        <p:spPr>
          <a:xfrm>
            <a:off x="1995488" y="20716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pic>
        <p:nvPicPr>
          <p:cNvPr id="23557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375" y="3140075"/>
            <a:ext cx="2460625" cy="3413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8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7800" y="3324225"/>
            <a:ext cx="5003800" cy="31559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3559" name="组合 10"/>
          <p:cNvGrpSpPr/>
          <p:nvPr/>
        </p:nvGrpSpPr>
        <p:grpSpPr>
          <a:xfrm>
            <a:off x="4305300" y="1006475"/>
            <a:ext cx="4686300" cy="2590800"/>
            <a:chOff x="4305300" y="838200"/>
            <a:chExt cx="4686300" cy="2590800"/>
          </a:xfrm>
        </p:grpSpPr>
        <p:sp>
          <p:nvSpPr>
            <p:cNvPr id="23563" name="Line 11"/>
            <p:cNvSpPr/>
            <p:nvPr/>
          </p:nvSpPr>
          <p:spPr>
            <a:xfrm>
              <a:off x="4914900" y="2781300"/>
              <a:ext cx="647700" cy="647700"/>
            </a:xfrm>
            <a:prstGeom prst="line">
              <a:avLst/>
            </a:prstGeom>
            <a:ln w="38100" cap="flat" cmpd="sng">
              <a:solidFill>
                <a:srgbClr val="0070C0"/>
              </a:solidFill>
              <a:prstDash val="solid"/>
              <a:headEnd type="none" w="sm" len="sm"/>
              <a:tailEnd type="stealth" w="sm" len="sm"/>
            </a:ln>
          </p:spPr>
        </p:sp>
        <p:sp>
          <p:nvSpPr>
            <p:cNvPr id="23564" name="Rectangle 9"/>
            <p:cNvSpPr/>
            <p:nvPr/>
          </p:nvSpPr>
          <p:spPr>
            <a:xfrm>
              <a:off x="4305300" y="838200"/>
              <a:ext cx="4686300" cy="1943100"/>
            </a:xfrm>
            <a:prstGeom prst="rect">
              <a:avLst/>
            </a:prstGeom>
            <a:noFill/>
            <a:ln w="9525" cap="flat" cmpd="sng">
              <a:solidFill>
                <a:srgbClr val="0070C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2075" tIns="46038" rIns="92075" bIns="46038"/>
            <a:lstStyle/>
            <a:p>
              <a:pPr marL="342900" indent="-3429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</a:pPr>
              <a:r>
                <a:rPr lang="en-US" altLang="en-US" sz="1800" b="1" dirty="0">
                  <a:solidFill>
                    <a:srgbClr val="C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if </a:t>
              </a:r>
              <a:r>
                <a:rPr lang="en-US" altLang="en-US" sz="18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(</a:t>
              </a:r>
              <a:r>
                <a:rPr lang="en-US" altLang="en-US" sz="1800" b="1" dirty="0">
                  <a:solidFill>
                    <a:srgbClr val="0066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radius &gt;= 0</a:t>
              </a:r>
              <a:r>
                <a:rPr lang="en-US" altLang="en-US" sz="18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) {</a:t>
              </a:r>
            </a:p>
            <a:p>
              <a:pPr marL="342900" indent="-3429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</a:pPr>
              <a:r>
                <a:rPr lang="en-US" altLang="en-US" sz="18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</a:t>
              </a:r>
              <a:r>
                <a:rPr lang="en-US" altLang="en-US" sz="1800" b="1" dirty="0">
                  <a:solidFill>
                    <a:srgbClr val="0000FF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area = radius * radius * PI;</a:t>
              </a:r>
            </a:p>
            <a:p>
              <a:pPr marL="342900" indent="-3429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</a:pPr>
              <a:r>
                <a:rPr lang="en-US" altLang="en-US" sz="1800" b="1" dirty="0">
                  <a:solidFill>
                    <a:srgbClr val="0000FF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System.out.println("The area” + " for the circle of radius " </a:t>
              </a:r>
            </a:p>
            <a:p>
              <a:pPr marL="342900" indent="-3429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</a:pPr>
              <a:r>
                <a:rPr lang="en-US" altLang="en-US" sz="1800" b="1" dirty="0">
                  <a:solidFill>
                    <a:srgbClr val="0000FF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+ radius + " is " + area);</a:t>
              </a:r>
            </a:p>
            <a:p>
              <a:pPr marL="342900" indent="-3429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</a:pPr>
              <a:r>
                <a:rPr lang="en-US" altLang="en-US" sz="18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}</a:t>
              </a:r>
              <a:endParaRPr lang="en-US" altLang="en-US" sz="1800" b="1" dirty="0">
                <a:latin typeface="Courier New" panose="02070309020205020404" pitchFamily="49" charset="0"/>
                <a:ea typeface="Courier New" panose="02070309020205020404" pitchFamily="49" charset="0"/>
              </a:endParaRPr>
            </a:p>
          </p:txBody>
        </p:sp>
      </p:grpSp>
      <p:grpSp>
        <p:nvGrpSpPr>
          <p:cNvPr id="23560" name="组合 12"/>
          <p:cNvGrpSpPr/>
          <p:nvPr/>
        </p:nvGrpSpPr>
        <p:grpSpPr>
          <a:xfrm>
            <a:off x="495300" y="1006475"/>
            <a:ext cx="3657600" cy="2590800"/>
            <a:chOff x="495300" y="838200"/>
            <a:chExt cx="3657600" cy="2590800"/>
          </a:xfrm>
        </p:grpSpPr>
        <p:sp>
          <p:nvSpPr>
            <p:cNvPr id="23561" name="Line 10"/>
            <p:cNvSpPr/>
            <p:nvPr/>
          </p:nvSpPr>
          <p:spPr>
            <a:xfrm>
              <a:off x="800100" y="2781300"/>
              <a:ext cx="685800" cy="64770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sm" len="sm"/>
              <a:tailEnd type="stealth" w="sm" len="sm"/>
            </a:ln>
          </p:spPr>
        </p:sp>
        <p:sp>
          <p:nvSpPr>
            <p:cNvPr id="23562" name="Rectangle 9"/>
            <p:cNvSpPr/>
            <p:nvPr/>
          </p:nvSpPr>
          <p:spPr>
            <a:xfrm>
              <a:off x="495300" y="838200"/>
              <a:ext cx="3657600" cy="1943100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2075" tIns="46038" rIns="92075" bIns="46038"/>
            <a:lstStyle/>
            <a:p>
              <a:pPr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zh-CN" altLang="en-US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单分支</a:t>
              </a:r>
              <a:r>
                <a:rPr lang="en-US" altLang="zh-CN" sz="1800" b="1" dirty="0">
                  <a:latin typeface="Consolas" panose="020B0609020204030204" pitchFamily="49" charset="0"/>
                  <a:ea typeface="宋体" panose="02010600030101010101" pitchFamily="2" charset="-122"/>
                </a:rPr>
                <a:t>if</a:t>
              </a:r>
              <a:r>
                <a:rPr lang="zh-CN" altLang="en-US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语法：</a:t>
              </a:r>
              <a:endPara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endParaRPr lang="en-US" altLang="en-US" sz="2000" dirty="0">
                <a:latin typeface="Times New Roman" panose="02020603050405020304" pitchFamily="18" charset="0"/>
              </a:endParaRPr>
            </a:p>
            <a:p>
              <a:pPr>
                <a:lnSpc>
                  <a:spcPct val="90000"/>
                </a:lnSpc>
                <a:buNone/>
              </a:pPr>
              <a:r>
                <a:rPr lang="en-US" altLang="en-US" sz="1800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if </a:t>
              </a:r>
              <a:r>
                <a:rPr lang="en-US" altLang="en-US" sz="1800" b="1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n-US" altLang="en-US" sz="1800" b="1" dirty="0">
                  <a:solidFill>
                    <a:srgbClr val="0066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boolean-expression</a:t>
              </a:r>
              <a:r>
                <a:rPr lang="en-US" altLang="en-US" sz="1800" b="1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)</a:t>
              </a:r>
              <a:r>
                <a:rPr lang="en-US" altLang="en-US" sz="1800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{</a:t>
              </a:r>
            </a:p>
            <a:p>
              <a:pPr>
                <a:lnSpc>
                  <a:spcPct val="90000"/>
                </a:lnSpc>
                <a:buNone/>
              </a:pPr>
              <a:r>
                <a:rPr lang="en-US" altLang="en-US" sz="1800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</a:p>
            <a:p>
              <a:pPr>
                <a:lnSpc>
                  <a:spcPct val="90000"/>
                </a:lnSpc>
                <a:buNone/>
              </a:pPr>
              <a:r>
                <a:rPr lang="en-US" altLang="en-US" sz="1800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</a:t>
              </a:r>
              <a:r>
                <a:rPr lang="en-US" altLang="en-US" sz="1800" b="1" dirty="0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statement(s);</a:t>
              </a:r>
            </a:p>
            <a:p>
              <a:pPr>
                <a:lnSpc>
                  <a:spcPct val="90000"/>
                </a:lnSpc>
                <a:buNone/>
              </a:pPr>
              <a:endParaRPr lang="en-US" altLang="en-US" sz="18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lnSpc>
                  <a:spcPct val="90000"/>
                </a:lnSpc>
                <a:buNone/>
              </a:pPr>
              <a:r>
                <a:rPr lang="en-US" altLang="en-US" sz="1800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}</a:t>
              </a:r>
            </a:p>
            <a:p>
              <a:pPr>
                <a:lnSpc>
                  <a:spcPct val="90000"/>
                </a:lnSpc>
                <a:buNone/>
              </a:pPr>
              <a:endPara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ea typeface="Consolas" panose="020B0609020204030204" pitchFamily="49" charset="0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注意</a:t>
            </a:r>
          </a:p>
        </p:txBody>
      </p:sp>
      <p:sp>
        <p:nvSpPr>
          <p:cNvPr id="2053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6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2054" name="Rectangle 3"/>
          <p:cNvSpPr/>
          <p:nvPr/>
        </p:nvSpPr>
        <p:spPr>
          <a:xfrm>
            <a:off x="1995488" y="20716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055" name="Rectangle 10"/>
          <p:cNvSpPr/>
          <p:nvPr/>
        </p:nvSpPr>
        <p:spPr>
          <a:xfrm>
            <a:off x="2138363" y="28765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056" name="Rectangle 13"/>
          <p:cNvSpPr/>
          <p:nvPr/>
        </p:nvSpPr>
        <p:spPr>
          <a:xfrm>
            <a:off x="0" y="31130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2050" name="Object 12"/>
          <p:cNvGraphicFramePr>
            <a:graphicFrameLocks noChangeAspect="1"/>
          </p:cNvGraphicFramePr>
          <p:nvPr/>
        </p:nvGraphicFramePr>
        <p:xfrm>
          <a:off x="269875" y="2246313"/>
          <a:ext cx="8604250" cy="110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5191760" imgH="558165" progId="Word.Picture.8">
                  <p:embed/>
                </p:oleObj>
              </mc:Choice>
              <mc:Fallback>
                <p:oleObj r:id="rId3" imgW="5191760" imgH="558165" progId="Word.Picture.8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9875" y="2246313"/>
                        <a:ext cx="8604250" cy="1108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7" name="Rectangle 15"/>
          <p:cNvSpPr/>
          <p:nvPr/>
        </p:nvSpPr>
        <p:spPr>
          <a:xfrm>
            <a:off x="0" y="309721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2051" name="Object 14"/>
          <p:cNvGraphicFramePr>
            <a:graphicFrameLocks noChangeAspect="1"/>
          </p:cNvGraphicFramePr>
          <p:nvPr/>
        </p:nvGraphicFramePr>
        <p:xfrm>
          <a:off x="269875" y="4508500"/>
          <a:ext cx="868045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5748655" imgH="579120" progId="Word.Picture.8">
                  <p:embed/>
                </p:oleObj>
              </mc:Choice>
              <mc:Fallback>
                <p:oleObj r:id="rId5" imgW="5748655" imgH="579120" progId="Word.Picture.8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9875" y="4508500"/>
                        <a:ext cx="8680450" cy="1054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TextBox 9"/>
          <p:cNvSpPr txBox="1"/>
          <p:nvPr/>
        </p:nvSpPr>
        <p:spPr>
          <a:xfrm>
            <a:off x="571500" y="1519238"/>
            <a:ext cx="85725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 布尔表达式应该用括号括住，即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if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后的圆括号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( )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不能省略</a:t>
            </a:r>
          </a:p>
        </p:txBody>
      </p:sp>
      <p:sp>
        <p:nvSpPr>
          <p:cNvPr id="2059" name="TextBox 10"/>
          <p:cNvSpPr txBox="1"/>
          <p:nvPr/>
        </p:nvSpPr>
        <p:spPr>
          <a:xfrm>
            <a:off x="609600" y="3805238"/>
            <a:ext cx="78105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 如果花括号内只有一条语句，则可以省略花括号</a:t>
            </a:r>
          </a:p>
        </p:txBody>
      </p:sp>
      <p:grpSp>
        <p:nvGrpSpPr>
          <p:cNvPr id="2" name="组合 16"/>
          <p:cNvGrpSpPr/>
          <p:nvPr/>
        </p:nvGrpSpPr>
        <p:grpSpPr>
          <a:xfrm>
            <a:off x="1104900" y="2247900"/>
            <a:ext cx="304800" cy="457200"/>
            <a:chOff x="838200" y="2247900"/>
            <a:chExt cx="304800" cy="457200"/>
          </a:xfrm>
        </p:grpSpPr>
        <p:cxnSp>
          <p:nvCxnSpPr>
            <p:cNvPr id="2061" name="直接连接符 12"/>
            <p:cNvCxnSpPr/>
            <p:nvPr/>
          </p:nvCxnSpPr>
          <p:spPr>
            <a:xfrm rot="-5400000" flipH="1">
              <a:off x="781050" y="2343150"/>
              <a:ext cx="457200" cy="26670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sm" len="sm"/>
              <a:tailEnd type="none" w="sm" len="sm"/>
            </a:ln>
          </p:spPr>
        </p:cxnSp>
        <p:cxnSp>
          <p:nvCxnSpPr>
            <p:cNvPr id="2062" name="直接连接符 14"/>
            <p:cNvCxnSpPr/>
            <p:nvPr/>
          </p:nvCxnSpPr>
          <p:spPr>
            <a:xfrm rot="5400000">
              <a:off x="762000" y="2324100"/>
              <a:ext cx="457200" cy="30480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sm" len="sm"/>
              <a:tailEnd type="none" w="sm" len="sm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zh-CN" kern="1200" dirty="0">
                <a:latin typeface="Consolas" panose="020B0609020204030204" pitchFamily="49" charset="0"/>
                <a:ea typeface="宋体" panose="02010600030101010101" pitchFamily="2" charset="-122"/>
                <a:cs typeface="+mj-cs"/>
              </a:rPr>
              <a:t>简单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if</a:t>
            </a:r>
            <a:r>
              <a:rPr lang="en-US" altLang="zh-CN" kern="1200" dirty="0">
                <a:latin typeface="Consolas" panose="020B0609020204030204" pitchFamily="49" charset="0"/>
                <a:ea typeface="宋体" panose="02010600030101010101" pitchFamily="2" charset="-122"/>
                <a:cs typeface="+mj-cs"/>
              </a:rPr>
              <a:t>示例</a:t>
            </a: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j-cs"/>
              </a:rPr>
              <a:t>程序</a:t>
            </a:r>
            <a:endParaRPr lang="en-US" altLang="en-US" kern="1200" dirty="0">
              <a:latin typeface="Consolas" panose="020B06090202040302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4579" name="内容占位符 8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程序提示用户输入一个整数，如果该数是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5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的倍数，打印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HiFive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，如果是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2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的倍数，打印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HiEven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。</a:t>
            </a:r>
          </a:p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58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7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7680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905250" y="4572000"/>
            <a:ext cx="2819400" cy="6096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Arial" panose="020B0604020202020204" pitchFamily="34" charset="0"/>
                <a:hlinkClick r:id="rId3" action="ppaction://program"/>
              </a:rPr>
              <a:t>SimpleIfDemo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4582" name="AutoShape 10">
            <a:hlinkClick r:id="rId4" action="ppaction://program"/>
          </p:cNvPr>
          <p:cNvSpPr/>
          <p:nvPr/>
        </p:nvSpPr>
        <p:spPr>
          <a:xfrm>
            <a:off x="7010400" y="4589463"/>
            <a:ext cx="1371600" cy="533400"/>
          </a:xfrm>
          <a:prstGeom prst="actionButtonBlank">
            <a:avLst/>
          </a:prstGeom>
          <a:solidFill>
            <a:srgbClr val="38A1BA"/>
          </a:solidFill>
          <a:ln w="19050">
            <a:noFill/>
          </a:ln>
          <a:effectLst>
            <a:prstShdw prst="shdw17" dist="17961" dir="2699999">
              <a:srgbClr val="226170"/>
            </a:prstShdw>
          </a:effectLst>
        </p:spPr>
        <p:txBody>
          <a:bodyPr wrap="none" anchor="ctr" anchorCtr="0"/>
          <a:lstStyle/>
          <a:p>
            <a:pPr algn="ctr" eaLnBrk="0" hangingPunct="0"/>
            <a:r>
              <a:rPr lang="en-US" altLang="en-US" dirty="0">
                <a:latin typeface="Book Antiqua" panose="02040602050305030304" pitchFamily="18" charset="0"/>
              </a:rPr>
              <a:t>Run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4583" name="AutoShape 12">
            <a:hlinkClick r:id="rId5"/>
          </p:cNvPr>
          <p:cNvSpPr/>
          <p:nvPr/>
        </p:nvSpPr>
        <p:spPr>
          <a:xfrm>
            <a:off x="3362325" y="4589463"/>
            <a:ext cx="468313" cy="576262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8" name="AutoShape 4">
            <a:hlinkClick r:id="rId6" highlightClick="1"/>
          </p:cNvPr>
          <p:cNvSpPr>
            <a:spLocks noChangeArrowheads="1"/>
          </p:cNvSpPr>
          <p:nvPr/>
        </p:nvSpPr>
        <p:spPr bwMode="auto">
          <a:xfrm>
            <a:off x="5200650" y="4076700"/>
            <a:ext cx="1524000" cy="418814"/>
          </a:xfrm>
          <a:prstGeom prst="actionButtonBlank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/>
            <a:r>
              <a:rPr lang="en-US" altLang="en-US" dirty="0">
                <a:latin typeface="Book Antiqua" panose="02040602050305030304" pitchFamily="18" charset="0"/>
              </a:rPr>
              <a:t>Animation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双分支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if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-else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语句</a:t>
            </a:r>
            <a:endParaRPr lang="zh-CN" altLang="en-US" kern="1200" dirty="0">
              <a:solidFill>
                <a:schemeClr val="tx1"/>
              </a:solidFill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5603" name="Rectangle 3"/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1752600"/>
          </a:xfrm>
          <a:ln>
            <a:solidFill>
              <a:srgbClr val="FF0000">
                <a:alpha val="100000"/>
              </a:srgbClr>
            </a:solidFill>
            <a:miter/>
          </a:ln>
        </p:spPr>
        <p:txBody>
          <a:bodyPr vert="horz" wrap="square" lIns="92075" tIns="46038" rIns="92075" bIns="46038" anchor="t" anchorCtr="0"/>
          <a:lstStyle/>
          <a:p>
            <a:pPr eaLnBrk="1" hangingPunct="1">
              <a:lnSpc>
                <a:spcPct val="90000"/>
              </a:lnSpc>
              <a:buSzPct val="75000"/>
              <a:buFont typeface="Wingdings" panose="05000000000000000000" pitchFamily="2" charset="2"/>
              <a:buChar char="Ø"/>
            </a:pP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双分支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+mn-cs"/>
              </a:rPr>
              <a:t>if-else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语句语法：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if</a:t>
            </a:r>
            <a:r>
              <a:rPr lang="en-US" altLang="zh-CN" sz="2000" b="1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sz="2000" b="1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boolean-expression</a:t>
            </a:r>
            <a:r>
              <a:rPr lang="en-US" altLang="zh-CN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) { </a:t>
            </a:r>
          </a:p>
          <a:p>
            <a:pPr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statement(s)-for-the-</a:t>
            </a:r>
            <a:r>
              <a:rPr lang="en-US" altLang="zh-CN" sz="2000" b="1" kern="1200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true</a:t>
            </a:r>
            <a:r>
              <a:rPr lang="en-US" altLang="zh-CN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-case;}</a:t>
            </a:r>
          </a:p>
          <a:p>
            <a:pPr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else</a:t>
            </a:r>
            <a:r>
              <a:rPr lang="en-US" altLang="zh-CN" sz="2000" b="1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{</a:t>
            </a:r>
          </a:p>
          <a:p>
            <a:pPr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statement(s)-for-the-</a:t>
            </a:r>
            <a:r>
              <a:rPr lang="en-US" altLang="zh-CN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false</a:t>
            </a:r>
            <a:r>
              <a:rPr lang="en-US" altLang="zh-CN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-case;</a:t>
            </a:r>
            <a:r>
              <a:rPr lang="zh-CN" altLang="en-US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｝</a:t>
            </a:r>
          </a:p>
        </p:txBody>
      </p:sp>
      <p:sp>
        <p:nvSpPr>
          <p:cNvPr id="2560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8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25605" name="Rectangle 6"/>
          <p:cNvSpPr/>
          <p:nvPr/>
        </p:nvSpPr>
        <p:spPr>
          <a:xfrm>
            <a:off x="2162175" y="242887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pic>
        <p:nvPicPr>
          <p:cNvPr id="25606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150" y="3009900"/>
            <a:ext cx="8216900" cy="34480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if-else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示例</a:t>
            </a:r>
          </a:p>
        </p:txBody>
      </p:sp>
      <p:sp>
        <p:nvSpPr>
          <p:cNvPr id="26627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  <a:buFont typeface="Monotype Sorts" pitchFamily="2" charset="2"/>
              <a:buNone/>
            </a:pPr>
            <a:r>
              <a:rPr lang="zh-CN" altLang="en-US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示例：</a:t>
            </a:r>
            <a:endParaRPr lang="en-US" altLang="zh-CN" sz="2400" b="1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Monotype Sorts" pitchFamily="2" charset="2"/>
              <a:buNone/>
            </a:pPr>
            <a:endParaRPr lang="en-US" altLang="en-US" sz="2400" b="1" kern="1200" dirty="0">
              <a:latin typeface="Courier New" panose="02070309020205020404" pitchFamily="49" charset="0"/>
              <a:ea typeface="+mn-ea"/>
              <a:cs typeface="+mn-cs"/>
            </a:endParaRPr>
          </a:p>
          <a:p>
            <a:pPr eaLnBrk="1" hangingPunct="1"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+mn-cs"/>
              </a:rPr>
              <a:t>if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+mn-cs"/>
              </a:rPr>
              <a:t> (</a:t>
            </a:r>
            <a:r>
              <a:rPr lang="en-US" altLang="en-US" sz="2400" b="1" kern="1200" dirty="0">
                <a:solidFill>
                  <a:srgbClr val="FF0000"/>
                </a:solidFill>
                <a:latin typeface="Courier New" panose="02070309020205020404" pitchFamily="49" charset="0"/>
                <a:ea typeface="+mn-ea"/>
                <a:cs typeface="+mn-cs"/>
              </a:rPr>
              <a:t>radius &gt;= 0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+mn-cs"/>
              </a:rPr>
              <a:t>) {   </a:t>
            </a:r>
          </a:p>
          <a:p>
            <a:pPr eaLnBrk="1" hangingPunct="1"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+mn-cs"/>
              </a:rPr>
              <a:t>  </a:t>
            </a:r>
            <a:r>
              <a:rPr lang="en-US" altLang="en-US" sz="2400" b="1" kern="1200" dirty="0">
                <a:solidFill>
                  <a:srgbClr val="0070C0"/>
                </a:solidFill>
                <a:latin typeface="Courier New" panose="02070309020205020404" pitchFamily="49" charset="0"/>
                <a:ea typeface="+mn-ea"/>
                <a:cs typeface="+mn-cs"/>
              </a:rPr>
              <a:t>area = radius * radius * 3.14159;</a:t>
            </a:r>
          </a:p>
          <a:p>
            <a:pPr eaLnBrk="1" hangingPunct="1"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rgbClr val="0070C0"/>
                </a:solidFill>
                <a:latin typeface="Courier New" panose="02070309020205020404" pitchFamily="49" charset="0"/>
                <a:ea typeface="+mn-ea"/>
                <a:cs typeface="+mn-cs"/>
              </a:rPr>
              <a:t> 	System.out.println("The area for the "</a:t>
            </a:r>
          </a:p>
          <a:p>
            <a:pPr eaLnBrk="1" hangingPunct="1"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rgbClr val="0070C0"/>
                </a:solidFill>
                <a:latin typeface="Courier New" panose="02070309020205020404" pitchFamily="49" charset="0"/>
                <a:ea typeface="+mn-ea"/>
                <a:cs typeface="+mn-cs"/>
              </a:rPr>
              <a:t>    + "circle of radius " + radius + </a:t>
            </a:r>
          </a:p>
          <a:p>
            <a:pPr eaLnBrk="1" hangingPunct="1"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rgbClr val="0070C0"/>
                </a:solidFill>
                <a:latin typeface="Courier New" panose="02070309020205020404" pitchFamily="49" charset="0"/>
                <a:ea typeface="+mn-ea"/>
                <a:cs typeface="+mn-cs"/>
              </a:rPr>
              <a:t>    " is " + area);</a:t>
            </a:r>
          </a:p>
          <a:p>
            <a:pPr eaLnBrk="1" hangingPunct="1"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+mn-cs"/>
              </a:rPr>
              <a:t>else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+mn-cs"/>
              </a:rPr>
              <a:t> {</a:t>
            </a:r>
          </a:p>
          <a:p>
            <a:pPr eaLnBrk="1" hangingPunct="1"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rgbClr val="006600"/>
                </a:solidFill>
                <a:latin typeface="Courier New" panose="02070309020205020404" pitchFamily="49" charset="0"/>
                <a:ea typeface="+mn-ea"/>
                <a:cs typeface="+mn-cs"/>
              </a:rPr>
              <a:t>  System.out.println("Negative input");</a:t>
            </a:r>
          </a:p>
          <a:p>
            <a:pPr eaLnBrk="1" hangingPunct="1"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</p:txBody>
      </p:sp>
      <p:sp>
        <p:nvSpPr>
          <p:cNvPr id="2662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9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j-cs"/>
              </a:rPr>
              <a:t>嵌套的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if</a:t>
            </a:r>
            <a:r>
              <a:rPr lang="en-US" altLang="zh-CN" kern="1200" dirty="0">
                <a:latin typeface="Consolas" panose="020B0609020204030204" pitchFamily="49" charset="0"/>
                <a:ea typeface="宋体" panose="02010600030101010101" pitchFamily="2" charset="-122"/>
                <a:cs typeface="+mj-cs"/>
              </a:rPr>
              <a:t>语句</a:t>
            </a:r>
            <a:endParaRPr lang="en-US" altLang="en-US" kern="1200" dirty="0">
              <a:latin typeface="Consolas" panose="020B06090202040302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307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10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3077" name="Rectangle 7"/>
          <p:cNvSpPr/>
          <p:nvPr/>
        </p:nvSpPr>
        <p:spPr>
          <a:xfrm>
            <a:off x="2705100" y="261937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0" y="-228600"/>
            <a:ext cx="184150" cy="4572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58750" y="1243013"/>
          <a:ext cx="8909050" cy="3671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483100" imgH="1854200" progId="Word.Picture.8">
                  <p:embed/>
                </p:oleObj>
              </mc:Choice>
              <mc:Fallback>
                <p:oleObj r:id="rId3" imgW="4483100" imgH="1854200" progId="Word.Picture.8">
                  <p:embed/>
                  <p:pic>
                    <p:nvPicPr>
                      <p:cNvPr id="0" name="图片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750" y="1243013"/>
                        <a:ext cx="8909050" cy="36718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71500" y="4953000"/>
            <a:ext cx="8039100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marR="0" indent="-457200" defTabSz="914400">
              <a:buClrTx/>
              <a:buSzTx/>
              <a:buFontTx/>
              <a:buNone/>
              <a:defRPr/>
            </a:pPr>
            <a:r>
              <a:rPr kumimoji="0" lang="en-US" altLang="zh-CN" sz="2000" kern="1200" cap="none" spc="0" normalizeH="0" baseline="0" noProof="0" dirty="0">
                <a:latin typeface="华文楷体" panose="02010600040101010101" pitchFamily="2" charset="-122"/>
                <a:ea typeface="华文楷体" panose="02010600040101010101" pitchFamily="2" charset="-122"/>
                <a:cs typeface="Arial" panose="020B0604020202020204" pitchFamily="34" charset="0"/>
              </a:rPr>
              <a:t>(a)</a:t>
            </a:r>
            <a:r>
              <a:rPr kumimoji="0" lang="zh-CN" altLang="en-US" sz="2000" kern="1200" cap="none" spc="0" normalizeH="0" baseline="0" noProof="0" dirty="0">
                <a:latin typeface="华文楷体" panose="02010600040101010101" pitchFamily="2" charset="-122"/>
                <a:ea typeface="华文楷体" panose="02010600040101010101" pitchFamily="2" charset="-122"/>
                <a:cs typeface="Arial" panose="020B0604020202020204" pitchFamily="34" charset="0"/>
              </a:rPr>
              <a:t>嵌套的</a:t>
            </a:r>
            <a:r>
              <a:rPr kumimoji="0" lang="en-US" altLang="zh-CN" sz="2000" kern="1200" cap="none" spc="0" normalizeH="0" baseline="0" noProof="0" dirty="0">
                <a:latin typeface="Courier New" panose="02070309020205020404" pitchFamily="49" charset="0"/>
                <a:ea typeface="华文楷体" panose="02010600040101010101" pitchFamily="2" charset="-122"/>
                <a:cs typeface="Courier New" panose="02070309020205020404" pitchFamily="49" charset="0"/>
              </a:rPr>
              <a:t>if</a:t>
            </a:r>
            <a:r>
              <a:rPr kumimoji="0" lang="zh-CN" altLang="en-US" sz="2000" kern="1200" cap="none" spc="0" normalizeH="0" baseline="0" noProof="0" dirty="0">
                <a:latin typeface="华文楷体" panose="02010600040101010101" pitchFamily="2" charset="-122"/>
                <a:ea typeface="华文楷体" panose="02010600040101010101" pitchFamily="2" charset="-122"/>
                <a:cs typeface="Arial" panose="020B0604020202020204" pitchFamily="34" charset="0"/>
              </a:rPr>
              <a:t>语句 </a:t>
            </a:r>
            <a:r>
              <a:rPr kumimoji="0" lang="en-US" altLang="zh-CN" sz="2000" kern="1200" cap="none" spc="0" normalizeH="0" baseline="0" noProof="0" dirty="0">
                <a:latin typeface="华文楷体" panose="02010600040101010101" pitchFamily="2" charset="-122"/>
                <a:ea typeface="华文楷体" panose="02010600040101010101" pitchFamily="2" charset="-122"/>
                <a:cs typeface="Arial" panose="020B0604020202020204" pitchFamily="34" charset="0"/>
              </a:rPr>
              <a:t>(</a:t>
            </a:r>
            <a:r>
              <a:rPr kumimoji="0" lang="zh-CN" altLang="en-US" sz="2000" kern="1200" cap="none" spc="0" normalizeH="0" baseline="0" noProof="0" dirty="0">
                <a:latin typeface="华文楷体" panose="02010600040101010101" pitchFamily="2" charset="-122"/>
                <a:ea typeface="华文楷体" panose="02010600040101010101" pitchFamily="2" charset="-122"/>
                <a:cs typeface="Arial" panose="020B0604020202020204" pitchFamily="34" charset="0"/>
              </a:rPr>
              <a:t>可以多层嵌套，一般情况下内层嵌套书写缩进</a:t>
            </a:r>
            <a:r>
              <a:rPr kumimoji="0" lang="en-US" altLang="zh-CN" sz="2000" kern="1200" cap="none" spc="0" normalizeH="0" baseline="0" noProof="0" dirty="0">
                <a:latin typeface="华文楷体" panose="02010600040101010101" pitchFamily="2" charset="-122"/>
                <a:ea typeface="华文楷体" panose="02010600040101010101" pitchFamily="2" charset="-122"/>
                <a:cs typeface="Arial" panose="020B0604020202020204" pitchFamily="34" charset="0"/>
              </a:rPr>
              <a:t>)</a:t>
            </a:r>
          </a:p>
          <a:p>
            <a:pPr marL="457200" marR="0" indent="-457200" defTabSz="914400">
              <a:buClrTx/>
              <a:buSzTx/>
              <a:buFontTx/>
              <a:buNone/>
              <a:defRPr/>
            </a:pPr>
            <a:endParaRPr kumimoji="0" lang="en-US" altLang="zh-CN" sz="2000" kern="1200" cap="none" spc="0" normalizeH="0" baseline="0" noProof="0" dirty="0">
              <a:latin typeface="华文楷体" panose="02010600040101010101" pitchFamily="2" charset="-122"/>
              <a:ea typeface="华文楷体" panose="02010600040101010101" pitchFamily="2" charset="-122"/>
              <a:cs typeface="Arial" panose="020B0604020202020204" pitchFamily="34" charset="0"/>
            </a:endParaRPr>
          </a:p>
          <a:p>
            <a:pPr marR="0" indent="-457200" defTabSz="914400">
              <a:buClrTx/>
              <a:buSzTx/>
              <a:buFontTx/>
              <a:buNone/>
              <a:defRPr/>
            </a:pPr>
            <a:r>
              <a:rPr kumimoji="0" lang="en-US" altLang="zh-CN" sz="2000" kern="1200" cap="none" spc="0" normalizeH="0" baseline="0" noProof="0" dirty="0">
                <a:latin typeface="华文楷体" panose="02010600040101010101" pitchFamily="2" charset="-122"/>
                <a:ea typeface="华文楷体" panose="02010600040101010101" pitchFamily="2" charset="-122"/>
                <a:cs typeface="Arial" panose="020B0604020202020204" pitchFamily="34" charset="0"/>
              </a:rPr>
              <a:t>(b)</a:t>
            </a:r>
            <a:r>
              <a:rPr kumimoji="0" lang="zh-CN" altLang="en-US" sz="2000" kern="1200" cap="none" spc="0" normalizeH="0" baseline="0" noProof="0" dirty="0">
                <a:latin typeface="华文楷体" panose="02010600040101010101" pitchFamily="2" charset="-122"/>
                <a:ea typeface="华文楷体" panose="02010600040101010101" pitchFamily="2" charset="-122"/>
                <a:cs typeface="Arial" panose="020B0604020202020204" pitchFamily="34" charset="0"/>
              </a:rPr>
              <a:t>这种格式风格，称为多分支</a:t>
            </a:r>
            <a:r>
              <a:rPr kumimoji="0" lang="en-US" altLang="zh-CN" sz="2000" kern="1200" cap="none" spc="0" normalizeH="0" baseline="0" noProof="0" dirty="0">
                <a:latin typeface="Courier New" panose="02070309020205020404" pitchFamily="49" charset="0"/>
                <a:ea typeface="华文楷体" panose="02010600040101010101" pitchFamily="2" charset="-122"/>
                <a:cs typeface="Courier New" panose="02070309020205020404" pitchFamily="49" charset="0"/>
              </a:rPr>
              <a:t>if-else</a:t>
            </a:r>
            <a:r>
              <a:rPr kumimoji="0" lang="zh-CN" altLang="en-US" sz="2000" kern="1200" cap="none" spc="0" normalizeH="0" baseline="0" noProof="0" dirty="0">
                <a:latin typeface="华文楷体" panose="02010600040101010101" pitchFamily="2" charset="-122"/>
                <a:ea typeface="华文楷体" panose="02010600040101010101" pitchFamily="2" charset="-122"/>
                <a:cs typeface="Arial" panose="020B0604020202020204" pitchFamily="34" charset="0"/>
              </a:rPr>
              <a:t>语句，可以避免深度缩进，并使程序易于阅读。</a:t>
            </a:r>
            <a:endParaRPr kumimoji="0" lang="en-US" altLang="zh-CN" sz="2000" kern="1200" cap="none" spc="0" normalizeH="0" baseline="0" noProof="0" dirty="0">
              <a:latin typeface="华文楷体" panose="02010600040101010101" pitchFamily="2" charset="-122"/>
              <a:ea typeface="华文楷体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04800" y="1981200"/>
            <a:ext cx="4000500" cy="2362200"/>
          </a:xfrm>
          <a:prstGeom prst="rect">
            <a:avLst/>
          </a:prstGeom>
          <a:solidFill>
            <a:srgbClr val="FFC000">
              <a:alpha val="30196"/>
            </a:srgbClr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23900" y="2590800"/>
            <a:ext cx="3314700" cy="1485900"/>
          </a:xfrm>
          <a:prstGeom prst="rect">
            <a:avLst/>
          </a:prstGeom>
          <a:solidFill>
            <a:srgbClr val="0070C0">
              <a:alpha val="20000"/>
            </a:srgbClr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52500" y="3200400"/>
            <a:ext cx="3009900" cy="800100"/>
          </a:xfrm>
          <a:prstGeom prst="rect">
            <a:avLst/>
          </a:prstGeom>
          <a:solidFill>
            <a:srgbClr val="FF0000">
              <a:alpha val="20000"/>
            </a:srgbClr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j-cs"/>
              </a:rPr>
              <a:t>多分支的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if-else</a:t>
            </a: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j-cs"/>
              </a:rPr>
              <a:t>语句</a:t>
            </a:r>
          </a:p>
        </p:txBody>
      </p:sp>
      <p:sp>
        <p:nvSpPr>
          <p:cNvPr id="27651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11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27652" name="Rectangle 3"/>
          <p:cNvSpPr/>
          <p:nvPr/>
        </p:nvSpPr>
        <p:spPr>
          <a:xfrm>
            <a:off x="2705100" y="261937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7653" name="Rectangle 6"/>
          <p:cNvSpPr/>
          <p:nvPr/>
        </p:nvSpPr>
        <p:spPr>
          <a:xfrm>
            <a:off x="0" y="20335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0" y="-228600"/>
            <a:ext cx="184150" cy="4572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27655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50" y="927100"/>
            <a:ext cx="7588250" cy="58547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/>
          </p:nvPr>
        </p:nvSpPr>
        <p:spPr>
          <a:xfrm>
            <a:off x="685800" y="0"/>
            <a:ext cx="8001000" cy="9144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if-else 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语句跟踪</a:t>
            </a:r>
          </a:p>
        </p:txBody>
      </p:sp>
      <p:sp>
        <p:nvSpPr>
          <p:cNvPr id="28675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12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28676" name="Rectangle 3"/>
          <p:cNvSpPr/>
          <p:nvPr/>
        </p:nvSpPr>
        <p:spPr>
          <a:xfrm>
            <a:off x="2705100" y="261937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381000" y="1524000"/>
            <a:ext cx="3429000" cy="37433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if (score &gt;= 90.0)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System.out.print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("A");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else if (score &gt;= 80.0)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System.out.print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("B");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else if (score &gt;= 70.0)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System.out.print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("C");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else if (score &gt;= 60.0)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System.out.print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("D");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else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System.out.print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("F");</a:t>
            </a:r>
          </a:p>
        </p:txBody>
      </p:sp>
      <p:sp>
        <p:nvSpPr>
          <p:cNvPr id="28678" name="AutoShape 6"/>
          <p:cNvSpPr/>
          <p:nvPr/>
        </p:nvSpPr>
        <p:spPr>
          <a:xfrm>
            <a:off x="533400" y="914400"/>
            <a:ext cx="2590800" cy="536575"/>
          </a:xfrm>
          <a:prstGeom prst="wedgeRoundRectCallout">
            <a:avLst>
              <a:gd name="adj1" fmla="val -16421"/>
              <a:gd name="adj2" fmla="val 88463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 eaLnBrk="0" hangingPunct="0"/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假设分数是</a:t>
            </a:r>
            <a:r>
              <a:rPr lang="en-US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 70.0</a:t>
            </a:r>
          </a:p>
        </p:txBody>
      </p:sp>
      <p:sp>
        <p:nvSpPr>
          <p:cNvPr id="28679" name="Rectangle 7"/>
          <p:cNvSpPr/>
          <p:nvPr/>
        </p:nvSpPr>
        <p:spPr>
          <a:xfrm>
            <a:off x="381000" y="1600200"/>
            <a:ext cx="3048000" cy="3810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8680" name="AutoShape 8"/>
          <p:cNvSpPr/>
          <p:nvPr/>
        </p:nvSpPr>
        <p:spPr>
          <a:xfrm>
            <a:off x="3810000" y="914400"/>
            <a:ext cx="2590800" cy="536575"/>
          </a:xfrm>
          <a:prstGeom prst="wedgeRoundRectCallout">
            <a:avLst>
              <a:gd name="adj1" fmla="val -99144"/>
              <a:gd name="adj2" fmla="val 90236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 eaLnBrk="0" hangingPunct="0"/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该条件为</a:t>
            </a:r>
            <a:r>
              <a:rPr lang="en-US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 false</a:t>
            </a:r>
          </a:p>
        </p:txBody>
      </p:sp>
      <p:sp>
        <p:nvSpPr>
          <p:cNvPr id="28681" name="Rectangle 9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 eaLnBrk="0" hangingPunct="0"/>
            <a:r>
              <a:rPr lang="zh-CN" altLang="en-US" sz="1800" dirty="0">
                <a:solidFill>
                  <a:schemeClr val="bg2"/>
                </a:solidFill>
                <a:latin typeface="Forte" panose="03060902040502070203" pitchFamily="66" charset="0"/>
                <a:ea typeface="宋体" panose="02010600030101010101" pitchFamily="2" charset="-122"/>
              </a:rPr>
              <a:t>动画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>
          <a:xfrm>
            <a:off x="685800" y="0"/>
            <a:ext cx="8001000" cy="9144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if-else 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语句跟踪</a:t>
            </a:r>
            <a:endParaRPr lang="en-US" altLang="en-US" kern="1200" dirty="0"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29699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13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29700" name="Rectangle 3"/>
          <p:cNvSpPr/>
          <p:nvPr/>
        </p:nvSpPr>
        <p:spPr>
          <a:xfrm>
            <a:off x="2705100" y="261937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5845" name="Text Box 4"/>
          <p:cNvSpPr txBox="1">
            <a:spLocks noChangeArrowheads="1"/>
          </p:cNvSpPr>
          <p:nvPr/>
        </p:nvSpPr>
        <p:spPr bwMode="auto">
          <a:xfrm>
            <a:off x="381000" y="1524000"/>
            <a:ext cx="3429000" cy="37433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if (score &gt;= 90.0)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System.out.print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("A");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else if (score &gt;= 80.0)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System.out.print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("B");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else if (score &gt;= 70.0)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System.out.print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("C");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else if (score &gt;= 60.0)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System.out.print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("D");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else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System.out.print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("F");</a:t>
            </a:r>
          </a:p>
        </p:txBody>
      </p:sp>
      <p:sp>
        <p:nvSpPr>
          <p:cNvPr id="29702" name="AutoShape 5"/>
          <p:cNvSpPr/>
          <p:nvPr/>
        </p:nvSpPr>
        <p:spPr>
          <a:xfrm>
            <a:off x="533400" y="914400"/>
            <a:ext cx="2590800" cy="536575"/>
          </a:xfrm>
          <a:prstGeom prst="wedgeRoundRectCallout">
            <a:avLst>
              <a:gd name="adj1" fmla="val -16421"/>
              <a:gd name="adj2" fmla="val 88463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 eaLnBrk="0" hangingPunct="0"/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假设分数是</a:t>
            </a:r>
            <a:r>
              <a:rPr lang="en-US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 70.0</a:t>
            </a:r>
          </a:p>
        </p:txBody>
      </p:sp>
      <p:sp>
        <p:nvSpPr>
          <p:cNvPr id="29703" name="AutoShape 7"/>
          <p:cNvSpPr/>
          <p:nvPr/>
        </p:nvSpPr>
        <p:spPr>
          <a:xfrm>
            <a:off x="3810000" y="914400"/>
            <a:ext cx="2590800" cy="536575"/>
          </a:xfrm>
          <a:prstGeom prst="wedgeRoundRectCallout">
            <a:avLst>
              <a:gd name="adj1" fmla="val -87745"/>
              <a:gd name="adj2" fmla="val 222782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 eaLnBrk="0" hangingPunct="0"/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该条件为</a:t>
            </a:r>
            <a:r>
              <a:rPr lang="en-US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 false</a:t>
            </a:r>
          </a:p>
        </p:txBody>
      </p:sp>
      <p:sp>
        <p:nvSpPr>
          <p:cNvPr id="29704" name="Rectangle 8"/>
          <p:cNvSpPr/>
          <p:nvPr/>
        </p:nvSpPr>
        <p:spPr>
          <a:xfrm>
            <a:off x="381000" y="2286000"/>
            <a:ext cx="3048000" cy="3810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9705" name="Rectangle 9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 eaLnBrk="0" hangingPunct="0"/>
            <a:r>
              <a:rPr lang="zh-CN" altLang="en-US" sz="1800" dirty="0">
                <a:solidFill>
                  <a:schemeClr val="bg2"/>
                </a:solidFill>
                <a:latin typeface="Forte" panose="03060902040502070203" pitchFamily="66" charset="0"/>
                <a:ea typeface="宋体" panose="02010600030101010101" pitchFamily="2" charset="-122"/>
              </a:rPr>
              <a:t>动画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>
          <a:xfrm>
            <a:off x="685800" y="0"/>
            <a:ext cx="8001000" cy="9144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if-else 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语句跟踪</a:t>
            </a:r>
            <a:endParaRPr lang="en-US" altLang="en-US" kern="1200" dirty="0"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30723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14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30724" name="Rectangle 3"/>
          <p:cNvSpPr/>
          <p:nvPr/>
        </p:nvSpPr>
        <p:spPr>
          <a:xfrm>
            <a:off x="2705100" y="261937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7893" name="Text Box 4"/>
          <p:cNvSpPr txBox="1">
            <a:spLocks noChangeArrowheads="1"/>
          </p:cNvSpPr>
          <p:nvPr/>
        </p:nvSpPr>
        <p:spPr bwMode="auto">
          <a:xfrm>
            <a:off x="381000" y="1524000"/>
            <a:ext cx="3429000" cy="37433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if (score &gt;= 90.0)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System.out.print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("A");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else if (score &gt;= 80.0)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System.out.print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("B");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else if (score &gt;= 70.0)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System.out.print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("C");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else if (score &gt;= 60.0)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System.out.print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("D");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else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System.out.print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("F");</a:t>
            </a:r>
          </a:p>
        </p:txBody>
      </p:sp>
      <p:sp>
        <p:nvSpPr>
          <p:cNvPr id="30726" name="AutoShape 5"/>
          <p:cNvSpPr/>
          <p:nvPr/>
        </p:nvSpPr>
        <p:spPr>
          <a:xfrm>
            <a:off x="533400" y="914400"/>
            <a:ext cx="2590800" cy="536575"/>
          </a:xfrm>
          <a:prstGeom prst="wedgeRoundRectCallout">
            <a:avLst>
              <a:gd name="adj1" fmla="val -16421"/>
              <a:gd name="adj2" fmla="val 88463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 eaLnBrk="0" hangingPunct="0"/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假设分数是</a:t>
            </a:r>
            <a:r>
              <a:rPr lang="en-US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 70.0</a:t>
            </a:r>
          </a:p>
        </p:txBody>
      </p:sp>
      <p:sp>
        <p:nvSpPr>
          <p:cNvPr id="30727" name="AutoShape 7"/>
          <p:cNvSpPr/>
          <p:nvPr/>
        </p:nvSpPr>
        <p:spPr>
          <a:xfrm>
            <a:off x="3810000" y="914400"/>
            <a:ext cx="2590800" cy="536575"/>
          </a:xfrm>
          <a:prstGeom prst="wedgeRoundRectCallout">
            <a:avLst>
              <a:gd name="adj1" fmla="val -79472"/>
              <a:gd name="adj2" fmla="val 357102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 eaLnBrk="0" hangingPunct="0"/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该条件为</a:t>
            </a:r>
            <a:r>
              <a:rPr lang="en-US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 true</a:t>
            </a:r>
          </a:p>
        </p:txBody>
      </p:sp>
      <p:sp>
        <p:nvSpPr>
          <p:cNvPr id="30728" name="Rectangle 8"/>
          <p:cNvSpPr/>
          <p:nvPr/>
        </p:nvSpPr>
        <p:spPr>
          <a:xfrm>
            <a:off x="381000" y="3048000"/>
            <a:ext cx="3048000" cy="3810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0729" name="Rectangle 9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 eaLnBrk="0" hangingPunct="0"/>
            <a:r>
              <a:rPr lang="zh-CN" altLang="en-US" sz="1800" dirty="0">
                <a:solidFill>
                  <a:schemeClr val="bg2"/>
                </a:solidFill>
                <a:latin typeface="Forte" panose="03060902040502070203" pitchFamily="66" charset="0"/>
                <a:ea typeface="宋体" panose="02010600030101010101" pitchFamily="2" charset="-122"/>
              </a:rPr>
              <a:t>动画</a:t>
            </a:r>
            <a:endParaRPr lang="en-US" altLang="en-US" sz="1800" dirty="0">
              <a:solidFill>
                <a:schemeClr val="bg2"/>
              </a:solidFill>
              <a:latin typeface="Forte" panose="03060902040502070203" pitchFamily="66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>
          <a:xfrm>
            <a:off x="685800" y="0"/>
            <a:ext cx="8001000" cy="9144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if-else 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语句跟踪</a:t>
            </a:r>
            <a:endParaRPr lang="en-US" altLang="en-US" kern="1200" dirty="0"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31747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15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31748" name="Rectangle 3"/>
          <p:cNvSpPr/>
          <p:nvPr/>
        </p:nvSpPr>
        <p:spPr>
          <a:xfrm>
            <a:off x="2705100" y="261937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9941" name="Text Box 4"/>
          <p:cNvSpPr txBox="1">
            <a:spLocks noChangeArrowheads="1"/>
          </p:cNvSpPr>
          <p:nvPr/>
        </p:nvSpPr>
        <p:spPr bwMode="auto">
          <a:xfrm>
            <a:off x="381000" y="1524000"/>
            <a:ext cx="3429000" cy="37433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if (score &gt;= 90.0)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System.out.print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("A");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else if (score &gt;= 80.0)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System.out.print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("B");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else if (score &gt;= 70.0)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System.out.print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("C");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else if (score &gt;= 60.0)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System.out.print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("D");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else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System.out.print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("F");</a:t>
            </a:r>
          </a:p>
        </p:txBody>
      </p:sp>
      <p:sp>
        <p:nvSpPr>
          <p:cNvPr id="31750" name="AutoShape 5"/>
          <p:cNvSpPr/>
          <p:nvPr/>
        </p:nvSpPr>
        <p:spPr>
          <a:xfrm>
            <a:off x="533400" y="914400"/>
            <a:ext cx="2590800" cy="536575"/>
          </a:xfrm>
          <a:prstGeom prst="wedgeRoundRectCallout">
            <a:avLst>
              <a:gd name="adj1" fmla="val -16421"/>
              <a:gd name="adj2" fmla="val 88463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 eaLnBrk="0" hangingPunct="0"/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假设分数是</a:t>
            </a:r>
            <a:r>
              <a:rPr lang="en-US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 70.0</a:t>
            </a:r>
          </a:p>
        </p:txBody>
      </p:sp>
      <p:sp>
        <p:nvSpPr>
          <p:cNvPr id="31751" name="AutoShape 6"/>
          <p:cNvSpPr/>
          <p:nvPr/>
        </p:nvSpPr>
        <p:spPr>
          <a:xfrm>
            <a:off x="3810000" y="914400"/>
            <a:ext cx="2590800" cy="536575"/>
          </a:xfrm>
          <a:prstGeom prst="wedgeRoundRectCallout">
            <a:avLst>
              <a:gd name="adj1" fmla="val -78676"/>
              <a:gd name="adj2" fmla="val 453551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 eaLnBrk="0" hangingPunct="0"/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成绩为</a:t>
            </a:r>
            <a:r>
              <a:rPr lang="en-US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 C</a:t>
            </a:r>
          </a:p>
        </p:txBody>
      </p:sp>
      <p:sp>
        <p:nvSpPr>
          <p:cNvPr id="31752" name="Rectangle 7"/>
          <p:cNvSpPr/>
          <p:nvPr/>
        </p:nvSpPr>
        <p:spPr>
          <a:xfrm>
            <a:off x="381000" y="3429000"/>
            <a:ext cx="3048000" cy="3810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1753" name="Rectangle 8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 eaLnBrk="0" hangingPunct="0"/>
            <a:r>
              <a:rPr lang="zh-CN" altLang="en-US" sz="1800" dirty="0">
                <a:solidFill>
                  <a:schemeClr val="bg2"/>
                </a:solidFill>
                <a:latin typeface="Forte" panose="03060902040502070203" pitchFamily="66" charset="0"/>
                <a:ea typeface="宋体" panose="02010600030101010101" pitchFamily="2" charset="-122"/>
              </a:rPr>
              <a:t>动画</a:t>
            </a:r>
            <a:endParaRPr lang="en-US" altLang="en-US" sz="1800" dirty="0">
              <a:solidFill>
                <a:schemeClr val="bg2"/>
              </a:solidFill>
              <a:latin typeface="Forte" panose="03060902040502070203" pitchFamily="66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>
          <a:xfrm>
            <a:off x="685800" y="0"/>
            <a:ext cx="8001000" cy="9144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if-else 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语句跟踪</a:t>
            </a:r>
            <a:endParaRPr lang="en-US" altLang="en-US" kern="1200" dirty="0"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32771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16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32772" name="Rectangle 3"/>
          <p:cNvSpPr/>
          <p:nvPr/>
        </p:nvSpPr>
        <p:spPr>
          <a:xfrm>
            <a:off x="2705100" y="261937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1989" name="Text Box 4"/>
          <p:cNvSpPr txBox="1">
            <a:spLocks noChangeArrowheads="1"/>
          </p:cNvSpPr>
          <p:nvPr/>
        </p:nvSpPr>
        <p:spPr bwMode="auto">
          <a:xfrm>
            <a:off x="381000" y="1524000"/>
            <a:ext cx="3429000" cy="37433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if (score &gt;= 90.0)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System.out.print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("A");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else if (score &gt;= 80.0)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System.out.print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("B");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else if (score &gt;= 70.0)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System.out.print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("C");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else if (score &gt;= 60.0)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System.out.print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("D");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else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System.out.print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("F");</a:t>
            </a:r>
          </a:p>
        </p:txBody>
      </p:sp>
      <p:sp>
        <p:nvSpPr>
          <p:cNvPr id="32774" name="AutoShape 5"/>
          <p:cNvSpPr/>
          <p:nvPr/>
        </p:nvSpPr>
        <p:spPr>
          <a:xfrm>
            <a:off x="533400" y="914400"/>
            <a:ext cx="2590800" cy="536575"/>
          </a:xfrm>
          <a:prstGeom prst="wedgeRoundRectCallout">
            <a:avLst>
              <a:gd name="adj1" fmla="val -16421"/>
              <a:gd name="adj2" fmla="val 88463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 eaLnBrk="0" hangingPunct="0"/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假设分数是</a:t>
            </a:r>
            <a:r>
              <a:rPr lang="en-US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 70.0</a:t>
            </a:r>
          </a:p>
        </p:txBody>
      </p:sp>
      <p:sp>
        <p:nvSpPr>
          <p:cNvPr id="32775" name="Rectangle 8"/>
          <p:cNvSpPr/>
          <p:nvPr/>
        </p:nvSpPr>
        <p:spPr>
          <a:xfrm>
            <a:off x="381000" y="5334000"/>
            <a:ext cx="3048000" cy="3810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2776" name="Text Box 9"/>
          <p:cNvSpPr txBox="1"/>
          <p:nvPr/>
        </p:nvSpPr>
        <p:spPr>
          <a:xfrm>
            <a:off x="1028700" y="5257800"/>
            <a:ext cx="30480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solidFill>
                <a:schemeClr val="bg2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777" name="Rectangle 10"/>
          <p:cNvSpPr/>
          <p:nvPr/>
        </p:nvSpPr>
        <p:spPr>
          <a:xfrm>
            <a:off x="381000" y="5334000"/>
            <a:ext cx="3048000" cy="381000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2778" name="AutoShape 6"/>
          <p:cNvSpPr/>
          <p:nvPr/>
        </p:nvSpPr>
        <p:spPr>
          <a:xfrm>
            <a:off x="3810000" y="914400"/>
            <a:ext cx="2590800" cy="536575"/>
          </a:xfrm>
          <a:prstGeom prst="wedgeRoundRectCallout">
            <a:avLst>
              <a:gd name="adj1" fmla="val -88847"/>
              <a:gd name="adj2" fmla="val 817162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 eaLnBrk="0" hangingPunct="0"/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结束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if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语句</a:t>
            </a:r>
          </a:p>
        </p:txBody>
      </p:sp>
      <p:sp>
        <p:nvSpPr>
          <p:cNvPr id="32779" name="Rectangle 11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 eaLnBrk="0" hangingPunct="0"/>
            <a:r>
              <a:rPr lang="zh-CN" altLang="en-US" sz="1800" dirty="0">
                <a:solidFill>
                  <a:schemeClr val="bg2"/>
                </a:solidFill>
                <a:latin typeface="Forte" panose="03060902040502070203" pitchFamily="66" charset="0"/>
                <a:ea typeface="宋体" panose="02010600030101010101" pitchFamily="2" charset="-122"/>
              </a:rPr>
              <a:t>动画</a:t>
            </a:r>
            <a:endParaRPr lang="en-US" altLang="en-US" sz="1800" dirty="0">
              <a:solidFill>
                <a:schemeClr val="bg2"/>
              </a:solidFill>
              <a:latin typeface="Forte" panose="03060902040502070203" pitchFamily="66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注意</a:t>
            </a:r>
          </a:p>
        </p:txBody>
      </p:sp>
      <p:sp>
        <p:nvSpPr>
          <p:cNvPr id="3379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lnSpc>
                <a:spcPct val="90000"/>
              </a:lnSpc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在一个块中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else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语句总是与距离它最近的那个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if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语句配对。</a:t>
            </a:r>
            <a:endParaRPr lang="en-US" altLang="en-US" kern="1200" dirty="0">
              <a:latin typeface="Courier" pitchFamily="49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79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17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33797" name="Rectangle 5"/>
          <p:cNvSpPr/>
          <p:nvPr/>
        </p:nvSpPr>
        <p:spPr>
          <a:xfrm>
            <a:off x="2466975" y="28241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pic>
        <p:nvPicPr>
          <p:cNvPr id="3379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50" y="2247900"/>
            <a:ext cx="8801100" cy="2190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1638300" y="4724400"/>
            <a:ext cx="605790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(a)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、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(b)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代码段都将不打印任何东西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注意正确的代码缩进（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indentation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en-US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）！！！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注意</a:t>
            </a:r>
          </a:p>
        </p:txBody>
      </p:sp>
      <p:sp>
        <p:nvSpPr>
          <p:cNvPr id="3481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为了使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else</a:t>
            </a: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与第一个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if</a:t>
            </a: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配对，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必须添加花括号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: </a:t>
            </a:r>
          </a:p>
          <a:p>
            <a:pPr marL="1257300" lvl="3" indent="0" eaLnBrk="1" hangingPunct="1">
              <a:buFont typeface="Monotype Sorts" pitchFamily="2" charset="2"/>
              <a:buNone/>
            </a:pPr>
            <a:r>
              <a:rPr lang="en-US" altLang="zh-CN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</a:t>
            </a:r>
          </a:p>
          <a:p>
            <a:pPr marL="1257300" lvl="3" indent="0" eaLnBrk="1" hangingPunct="1">
              <a:buFont typeface="Monotype Sorts" pitchFamily="2" charset="2"/>
              <a:buNone/>
            </a:pPr>
            <a:r>
              <a:rPr lang="en-US" altLang="zh-CN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int i = 1, j = 2, k = 3; </a:t>
            </a:r>
            <a:endParaRPr lang="en-US" altLang="zh-CN" sz="2000" b="1" kern="1200" dirty="0">
              <a:solidFill>
                <a:srgbClr val="0000FF"/>
              </a:solidFill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marL="1257300" lvl="3" indent="0" eaLnBrk="1" hangingPunct="1">
              <a:buFont typeface="Monotype Sorts" pitchFamily="2" charset="2"/>
              <a:buNone/>
            </a:pPr>
            <a:r>
              <a:rPr lang="en-US" altLang="zh-CN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if</a:t>
            </a:r>
            <a:r>
              <a:rPr lang="en-US" altLang="zh-CN" sz="2000" b="1" kern="1200" dirty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(i &gt; j) </a:t>
            </a:r>
            <a:r>
              <a:rPr lang="en-US" altLang="zh-CN" sz="2000" b="1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{</a:t>
            </a:r>
          </a:p>
          <a:p>
            <a:pPr marL="1257300" lvl="3" indent="0" eaLnBrk="1" hangingPunct="1">
              <a:buFont typeface="Monotype Sorts" pitchFamily="2" charset="2"/>
              <a:buNone/>
            </a:pPr>
            <a:r>
              <a:rPr lang="en-US" altLang="zh-CN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  </a:t>
            </a:r>
            <a:r>
              <a:rPr lang="en-US" altLang="zh-CN" sz="2000" b="1" kern="1200" dirty="0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if (i &gt; k)</a:t>
            </a:r>
          </a:p>
          <a:p>
            <a:pPr marL="1257300" lvl="3" indent="0" eaLnBrk="1" hangingPunct="1">
              <a:buFont typeface="Monotype Sorts" pitchFamily="2" charset="2"/>
              <a:buNone/>
            </a:pPr>
            <a:r>
              <a:rPr lang="en-US" altLang="zh-CN" sz="2000" b="1" kern="1200" dirty="0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    System.out.println("A");</a:t>
            </a:r>
          </a:p>
          <a:p>
            <a:pPr marL="1257300" lvl="3" indent="0" eaLnBrk="1" hangingPunct="1">
              <a:buFont typeface="Monotype Sorts" pitchFamily="2" charset="2"/>
              <a:buNone/>
            </a:pPr>
            <a:r>
              <a:rPr lang="en-US" altLang="zh-CN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</a:t>
            </a:r>
            <a:r>
              <a:rPr lang="en-US" altLang="zh-CN" sz="2000" b="1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}</a:t>
            </a:r>
          </a:p>
          <a:p>
            <a:pPr marL="1257300" lvl="3" indent="0" eaLnBrk="1" hangingPunct="1">
              <a:buFont typeface="Monotype Sorts" pitchFamily="2" charset="2"/>
              <a:buNone/>
            </a:pPr>
            <a:r>
              <a:rPr lang="en-US" altLang="zh-CN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else </a:t>
            </a:r>
          </a:p>
          <a:p>
            <a:pPr marL="1257300" lvl="3" indent="0" eaLnBrk="1" hangingPunct="1">
              <a:buFont typeface="Monotype Sorts" pitchFamily="2" charset="2"/>
              <a:buNone/>
            </a:pPr>
            <a:r>
              <a:rPr lang="en-US" altLang="zh-CN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  </a:t>
            </a:r>
            <a:r>
              <a:rPr lang="en-US" altLang="zh-CN" sz="2000" b="1" kern="1200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System.out.println("B");</a:t>
            </a:r>
          </a:p>
          <a:p>
            <a:pPr marL="1257300" lvl="3" indent="0" eaLnBrk="1" hangingPunct="1">
              <a:buFont typeface="Monotype Sorts" pitchFamily="2" charset="2"/>
              <a:buNone/>
            </a:pPr>
            <a:endParaRPr lang="en-US" altLang="zh-CN" b="1" kern="1200" dirty="0">
              <a:solidFill>
                <a:srgbClr val="000000"/>
              </a:solidFill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marL="1257300" lvl="3" indent="0" eaLnBrk="1" hangingPunct="1">
              <a:buFont typeface="Monotype Sorts" pitchFamily="2" charset="2"/>
              <a:buNone/>
            </a:pP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这条语句会打印出</a:t>
            </a:r>
            <a:r>
              <a:rPr lang="en-US" altLang="zh-CN" sz="2000" kern="1200" dirty="0">
                <a:latin typeface="+mn-lt"/>
                <a:ea typeface="宋体" panose="02010600030101010101" pitchFamily="2" charset="-122"/>
                <a:cs typeface="+mn-cs"/>
              </a:rPr>
              <a:t> B.</a:t>
            </a:r>
          </a:p>
        </p:txBody>
      </p:sp>
      <p:sp>
        <p:nvSpPr>
          <p:cNvPr id="3482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18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5" name="Rectangle 3"/>
          <p:cNvSpPr txBox="1"/>
          <p:nvPr/>
        </p:nvSpPr>
        <p:spPr>
          <a:xfrm>
            <a:off x="1066800" y="5676900"/>
            <a:ext cx="4495800" cy="4191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Arial" panose="020B0604020202020204" pitchFamily="34" charset="0"/>
              <a:buChar char="•"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 建议：不轻易省略花括号</a:t>
            </a:r>
            <a:r>
              <a:rPr lang="en-US" altLang="zh-CN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{  }</a:t>
            </a:r>
            <a:endParaRPr lang="en-US" altLang="en-US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常见错误</a:t>
            </a:r>
          </a:p>
        </p:txBody>
      </p:sp>
      <p:sp>
        <p:nvSpPr>
          <p:cNvPr id="35843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 在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if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表达式后出现错误的“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;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”</a:t>
            </a:r>
            <a:endParaRPr lang="en-US" altLang="en-US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400050" lvl="1" indent="0" eaLnBrk="1" hangingPunct="1">
              <a:buFont typeface="Monotype Sorts" pitchFamily="2" charset="2"/>
              <a:buNone/>
            </a:pPr>
            <a:endParaRPr lang="en-US" altLang="en-US" sz="1600" b="1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marL="800100" lvl="2" indent="0" eaLnBrk="1" hangingPunct="1">
              <a:buSzPct val="65000"/>
              <a:buFont typeface="Monotype Sorts" pitchFamily="2" charset="2"/>
              <a:buNone/>
            </a:pPr>
            <a:r>
              <a:rPr lang="en-US" altLang="en-US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if (radius &gt;= 0)</a:t>
            </a:r>
            <a:r>
              <a:rPr lang="en-US" altLang="en-US" b="1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;</a:t>
            </a:r>
          </a:p>
          <a:p>
            <a:pPr marL="800100" lvl="2" indent="0" eaLnBrk="1" hangingPunct="1">
              <a:buSzPct val="65000"/>
              <a:buFont typeface="Monotype Sorts" pitchFamily="2" charset="2"/>
              <a:buNone/>
            </a:pPr>
            <a:r>
              <a:rPr lang="en-US" altLang="en-US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{</a:t>
            </a:r>
          </a:p>
          <a:p>
            <a:pPr marL="800100" lvl="2" indent="0" eaLnBrk="1" hangingPunct="1">
              <a:buSzPct val="65000"/>
              <a:buFont typeface="Monotype Sorts" pitchFamily="2" charset="2"/>
              <a:buNone/>
            </a:pPr>
            <a:r>
              <a:rPr lang="en-US" altLang="en-US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area = radius*radius*PI;</a:t>
            </a:r>
          </a:p>
          <a:p>
            <a:pPr marL="800100" lvl="2" indent="0" eaLnBrk="1" hangingPunct="1">
              <a:buSzPct val="65000"/>
              <a:buFont typeface="Monotype Sorts" pitchFamily="2" charset="2"/>
              <a:buNone/>
            </a:pPr>
            <a:r>
              <a:rPr lang="en-US" altLang="en-US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System.out.println(</a:t>
            </a:r>
          </a:p>
          <a:p>
            <a:pPr marL="800100" lvl="2" indent="0" eaLnBrk="1" hangingPunct="1">
              <a:buSzPct val="65000"/>
              <a:buFont typeface="Monotype Sorts" pitchFamily="2" charset="2"/>
              <a:buNone/>
            </a:pPr>
            <a:r>
              <a:rPr lang="en-US" altLang="en-US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  "The area for the circle of radius " +</a:t>
            </a:r>
          </a:p>
          <a:p>
            <a:pPr marL="800100" lvl="2" indent="0" eaLnBrk="1" hangingPunct="1">
              <a:buSzPct val="65000"/>
              <a:buFont typeface="Monotype Sorts" pitchFamily="2" charset="2"/>
              <a:buNone/>
            </a:pPr>
            <a:r>
              <a:rPr lang="en-US" altLang="en-US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  radius + " is " + area);</a:t>
            </a:r>
          </a:p>
          <a:p>
            <a:pPr marL="800100" lvl="2" indent="0" eaLnBrk="1" hangingPunct="1">
              <a:buSzPct val="65000"/>
              <a:buFont typeface="Monotype Sorts" pitchFamily="2" charset="2"/>
              <a:buNone/>
            </a:pPr>
            <a:r>
              <a:rPr lang="en-US" altLang="en-US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}</a:t>
            </a:r>
          </a:p>
          <a:p>
            <a:pPr marL="400050" lvl="1" indent="0" eaLnBrk="1" hangingPunct="1">
              <a:buFont typeface="Monotype Sorts" pitchFamily="2" charset="2"/>
              <a:buNone/>
            </a:pPr>
            <a:endParaRPr lang="en-US" altLang="en-US" sz="2000" b="1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marL="400050" lvl="1" indent="0" eaLnBrk="1" hangingPunct="1">
              <a:buFont typeface="Monotype Sorts" pitchFamily="2" charset="2"/>
              <a:buNone/>
            </a:pPr>
            <a:endParaRPr lang="en-US" altLang="en-US" sz="2000" b="1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84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19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grpSp>
        <p:nvGrpSpPr>
          <p:cNvPr id="2" name="组合 6"/>
          <p:cNvGrpSpPr/>
          <p:nvPr/>
        </p:nvGrpSpPr>
        <p:grpSpPr>
          <a:xfrm>
            <a:off x="4152900" y="1824038"/>
            <a:ext cx="2514600" cy="461962"/>
            <a:chOff x="3733800" y="1943100"/>
            <a:chExt cx="2514600" cy="461665"/>
          </a:xfrm>
        </p:grpSpPr>
        <p:sp>
          <p:nvSpPr>
            <p:cNvPr id="35847" name="Line 5"/>
            <p:cNvSpPr/>
            <p:nvPr/>
          </p:nvSpPr>
          <p:spPr>
            <a:xfrm flipH="1">
              <a:off x="3733800" y="2209800"/>
              <a:ext cx="838200" cy="0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sm" len="sm"/>
              <a:tailEnd type="triangle" w="sm" len="sm"/>
            </a:ln>
          </p:spPr>
        </p:sp>
        <p:sp>
          <p:nvSpPr>
            <p:cNvPr id="35848" name="Text Box 7"/>
            <p:cNvSpPr txBox="1"/>
            <p:nvPr/>
          </p:nvSpPr>
          <p:spPr>
            <a:xfrm>
              <a:off x="4572000" y="1943100"/>
              <a:ext cx="1676400" cy="461665"/>
            </a:xfrm>
            <a:prstGeom prst="rect">
              <a:avLst/>
            </a:prstGeom>
            <a:noFill/>
            <a:ln w="12700" cap="flat" cmpd="sng">
              <a:solidFill>
                <a:srgbClr val="FF0000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altLang="en-US" i="1" dirty="0">
                  <a:latin typeface="Times New Roman" panose="02020603050405020304" pitchFamily="18" charset="0"/>
                </a:rPr>
                <a:t>Logic Error</a:t>
              </a:r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990600" y="4746625"/>
            <a:ext cx="6346825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Monotype Sorts" pitchFamily="2" charset="2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等价于：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40005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Monotype Sorts" pitchFamily="2" charset="2"/>
              <a:buNone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if (radius &gt;= 0)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{ };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//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花括号中为空语句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40005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Monotype Sorts" pitchFamily="2" charset="2"/>
              <a:buNone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{</a:t>
            </a:r>
          </a:p>
          <a:p>
            <a:pPr marL="40005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Monotype Sorts" pitchFamily="2" charset="2"/>
              <a:buNone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//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省略代码块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40005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Monotype Sorts" pitchFamily="2" charset="2"/>
              <a:buNone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}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/>
          </p:cNvSpPr>
          <p:nvPr>
            <p:ph type="title"/>
          </p:nvPr>
        </p:nvSpPr>
        <p:spPr>
          <a:xfrm>
            <a:off x="685800" y="0"/>
            <a:ext cx="8001000" cy="9144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建议</a:t>
            </a:r>
          </a:p>
        </p:txBody>
      </p:sp>
      <p:sp>
        <p:nvSpPr>
          <p:cNvPr id="410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20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4101" name="Rectangle 6"/>
          <p:cNvSpPr/>
          <p:nvPr/>
        </p:nvSpPr>
        <p:spPr>
          <a:xfrm>
            <a:off x="2928938" y="30670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/>
        </p:nvGraphicFramePr>
        <p:xfrm>
          <a:off x="381000" y="1141413"/>
          <a:ext cx="8458200" cy="186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398520" imgH="745490" progId="Word.Picture.8">
                  <p:embed/>
                </p:oleObj>
              </mc:Choice>
              <mc:Fallback>
                <p:oleObj r:id="rId3" imgW="3398520" imgH="745490" progId="Word.Picture.8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141413"/>
                        <a:ext cx="8458200" cy="1866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/>
          </p:cNvSpPr>
          <p:nvPr>
            <p:ph type="title"/>
          </p:nvPr>
        </p:nvSpPr>
        <p:spPr>
          <a:xfrm>
            <a:off x="685800" y="0"/>
            <a:ext cx="8001000" cy="9144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注意</a:t>
            </a:r>
          </a:p>
        </p:txBody>
      </p:sp>
      <p:sp>
        <p:nvSpPr>
          <p:cNvPr id="512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21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5125" name="Rectangle 3"/>
          <p:cNvSpPr/>
          <p:nvPr/>
        </p:nvSpPr>
        <p:spPr>
          <a:xfrm>
            <a:off x="2928938" y="30670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126" name="Rectangle 6"/>
          <p:cNvSpPr/>
          <p:nvPr/>
        </p:nvSpPr>
        <p:spPr>
          <a:xfrm>
            <a:off x="2771775" y="311943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228600" y="1295400"/>
          <a:ext cx="8915400" cy="153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730625" imgH="638810" progId="Word.Picture.8">
                  <p:embed/>
                </p:oleObj>
              </mc:Choice>
              <mc:Fallback>
                <p:oleObj r:id="rId3" imgW="3730625" imgH="638810" progId="Word.Picture.8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00" y="1295400"/>
                        <a:ext cx="8915400" cy="1533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/>
          </p:nvPr>
        </p:nvSpPr>
        <p:spPr>
          <a:xfrm>
            <a:off x="193675" y="241300"/>
            <a:ext cx="8640763" cy="627063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sz="36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示例：简单整数减法器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 </a:t>
            </a:r>
          </a:p>
        </p:txBody>
      </p:sp>
      <p:sp>
        <p:nvSpPr>
          <p:cNvPr id="36867" name="Rectangle 3"/>
          <p:cNvSpPr>
            <a:spLocks noGrp="1"/>
          </p:cNvSpPr>
          <p:nvPr>
            <p:ph idx="1"/>
          </p:nvPr>
        </p:nvSpPr>
        <p:spPr>
          <a:xfrm>
            <a:off x="228600" y="1066800"/>
            <a:ext cx="8683625" cy="4513263"/>
          </a:xfrm>
        </p:spPr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zh-CN" sz="3600" kern="1200" dirty="0">
                <a:latin typeface="+mn-lt"/>
                <a:ea typeface="宋体" panose="02010600030101010101" pitchFamily="2" charset="-122"/>
                <a:cs typeface="+mn-cs"/>
              </a:rPr>
              <a:t>该</a:t>
            </a:r>
            <a:r>
              <a:rPr lang="zh-CN" altLang="en-US" sz="3600" kern="1200" dirty="0">
                <a:latin typeface="+mn-lt"/>
                <a:ea typeface="宋体" panose="02010600030101010101" pitchFamily="2" charset="-122"/>
                <a:cs typeface="+mn-cs"/>
              </a:rPr>
              <a:t>程序让一年级学生练习减法。程序随机产生两个一位数 </a:t>
            </a:r>
            <a:r>
              <a:rPr lang="en-US" altLang="zh-CN" sz="3600" kern="1200" dirty="0">
                <a:latin typeface="+mn-lt"/>
                <a:ea typeface="宋体" panose="02010600030101010101" pitchFamily="2" charset="-122"/>
                <a:cs typeface="+mn-cs"/>
              </a:rPr>
              <a:t>number1</a:t>
            </a:r>
            <a:r>
              <a:rPr lang="zh-CN" altLang="en-US" sz="3600" kern="1200" dirty="0">
                <a:latin typeface="+mn-lt"/>
                <a:ea typeface="宋体" panose="02010600030101010101" pitchFamily="2" charset="-122"/>
                <a:cs typeface="+mn-cs"/>
              </a:rPr>
              <a:t>和</a:t>
            </a:r>
            <a:r>
              <a:rPr lang="en-US" altLang="zh-CN" sz="3600" kern="1200" dirty="0">
                <a:latin typeface="+mn-lt"/>
                <a:ea typeface="宋体" panose="02010600030101010101" pitchFamily="2" charset="-122"/>
                <a:cs typeface="+mn-cs"/>
              </a:rPr>
              <a:t>number2</a:t>
            </a:r>
            <a:r>
              <a:rPr lang="zh-CN" altLang="en-US" sz="3600" kern="1200" dirty="0">
                <a:latin typeface="+mn-lt"/>
                <a:ea typeface="宋体" panose="02010600030101010101" pitchFamily="2" charset="-122"/>
                <a:cs typeface="+mn-cs"/>
              </a:rPr>
              <a:t>，且满足</a:t>
            </a:r>
            <a:r>
              <a:rPr lang="en-US" altLang="en-US" sz="3600" kern="1200" dirty="0">
                <a:latin typeface="+mn-lt"/>
                <a:ea typeface="+mn-ea"/>
                <a:cs typeface="+mn-cs"/>
              </a:rPr>
              <a:t> with </a:t>
            </a:r>
            <a:r>
              <a:rPr lang="en-US" altLang="en-US" sz="3600" u="sng" kern="1200" dirty="0">
                <a:latin typeface="+mn-lt"/>
                <a:ea typeface="+mn-ea"/>
                <a:cs typeface="+mn-cs"/>
              </a:rPr>
              <a:t>number1 &gt;= number2</a:t>
            </a:r>
            <a:r>
              <a:rPr lang="en-US" altLang="en-US" sz="3600" kern="1200" dirty="0">
                <a:latin typeface="+mn-lt"/>
                <a:ea typeface="+mn-ea"/>
                <a:cs typeface="+mn-cs"/>
              </a:rPr>
              <a:t> </a:t>
            </a:r>
            <a:r>
              <a:rPr lang="en-US" altLang="zh-CN" sz="3600" kern="1200" dirty="0">
                <a:latin typeface="+mn-lt"/>
                <a:ea typeface="宋体" panose="02010600030101010101" pitchFamily="2" charset="-122"/>
                <a:cs typeface="+mn-cs"/>
              </a:rPr>
              <a:t>。</a:t>
            </a:r>
            <a:r>
              <a:rPr lang="zh-CN" altLang="en-US" sz="3600" kern="1200" dirty="0">
                <a:latin typeface="+mn-lt"/>
                <a:ea typeface="宋体" panose="02010600030101010101" pitchFamily="2" charset="-122"/>
                <a:cs typeface="+mn-cs"/>
              </a:rPr>
              <a:t>程序向学生显示问题，如</a:t>
            </a:r>
            <a:r>
              <a:rPr lang="en-US" altLang="en-US" sz="3600" kern="1200" dirty="0">
                <a:latin typeface="+mn-lt"/>
                <a:ea typeface="+mn-ea"/>
                <a:cs typeface="+mn-cs"/>
              </a:rPr>
              <a:t> “What is 9 – 2?” </a:t>
            </a:r>
            <a:r>
              <a:rPr lang="zh-CN" altLang="en-US" sz="3600" kern="1200" dirty="0">
                <a:latin typeface="+mn-lt"/>
                <a:ea typeface="宋体" panose="02010600030101010101" pitchFamily="2" charset="-122"/>
                <a:cs typeface="+mn-cs"/>
              </a:rPr>
              <a:t>。学生输入答案后程序显示该答案是否正确。</a:t>
            </a:r>
            <a:endParaRPr lang="en-US" altLang="en-US" sz="360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3686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22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128006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68450" y="4503738"/>
            <a:ext cx="34290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Arial" panose="020B0604020202020204" pitchFamily="34" charset="0"/>
                <a:hlinkClick r:id="rId3" action="ppaction://program"/>
              </a:rPr>
              <a:t>SubtractionQuiz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36870" name="Picture 7">
            <a:hlinkClick r:id="rId4" action="ppaction://program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2250" y="4503738"/>
            <a:ext cx="2819400" cy="569912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36871" name="AutoShape 8">
            <a:hlinkClick r:id="rId6"/>
          </p:cNvPr>
          <p:cNvSpPr/>
          <p:nvPr/>
        </p:nvSpPr>
        <p:spPr>
          <a:xfrm>
            <a:off x="930275" y="4484688"/>
            <a:ext cx="468313" cy="576262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/>
          </p:cNvSpPr>
          <p:nvPr>
            <p:ph type="title"/>
          </p:nvPr>
        </p:nvSpPr>
        <p:spPr>
          <a:xfrm>
            <a:off x="193675" y="241300"/>
            <a:ext cx="8640763" cy="460375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sz="36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示例：计算身体质量指数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 </a:t>
            </a:r>
          </a:p>
        </p:txBody>
      </p:sp>
      <p:sp>
        <p:nvSpPr>
          <p:cNvPr id="6148" name="Rectangle 3"/>
          <p:cNvSpPr>
            <a:spLocks noGrp="1"/>
          </p:cNvSpPr>
          <p:nvPr>
            <p:ph idx="1"/>
          </p:nvPr>
        </p:nvSpPr>
        <p:spPr>
          <a:xfrm>
            <a:off x="193675" y="931863"/>
            <a:ext cx="8718550" cy="2497137"/>
          </a:xfrm>
        </p:spPr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身体质量指数</a:t>
            </a:r>
            <a:r>
              <a:rPr lang="en-US" altLang="en-US" kern="1200" dirty="0">
                <a:latin typeface="+mn-lt"/>
                <a:ea typeface="+mn-ea"/>
                <a:cs typeface="+mn-cs"/>
              </a:rPr>
              <a:t> (BMI) 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是关于体重指标的健康测量，可以通过以千克为单位的体重除以以米为单位的身高的平方得到。针对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20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岁及以上年龄的人群，他们的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BMI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值说明如下</a:t>
            </a:r>
            <a:r>
              <a:rPr lang="en-US" altLang="en-US" kern="1200" dirty="0">
                <a:latin typeface="+mn-lt"/>
                <a:ea typeface="+mn-ea"/>
                <a:cs typeface="+mn-cs"/>
              </a:rPr>
              <a:t>:</a:t>
            </a:r>
          </a:p>
        </p:txBody>
      </p:sp>
      <p:sp>
        <p:nvSpPr>
          <p:cNvPr id="6149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23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265220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76388" y="5888038"/>
            <a:ext cx="4032250" cy="455613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Arial" panose="020B0604020202020204" pitchFamily="34" charset="0"/>
                <a:hlinkClick r:id="rId3" action="ppaction://program"/>
              </a:rPr>
              <a:t>ComputeAndInterpretBMI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6151" name="Picture 5">
            <a:hlinkClick r:id="rId4" action="ppaction://program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2813" y="5772150"/>
            <a:ext cx="2381250" cy="608013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6152" name="Rectangle 8"/>
          <p:cNvSpPr/>
          <p:nvPr/>
        </p:nvSpPr>
        <p:spPr>
          <a:xfrm>
            <a:off x="0" y="28876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6153" name="Rectangle 10"/>
          <p:cNvSpPr/>
          <p:nvPr/>
        </p:nvSpPr>
        <p:spPr>
          <a:xfrm>
            <a:off x="0" y="28876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6154" name="Rectangle 12"/>
          <p:cNvSpPr/>
          <p:nvPr/>
        </p:nvSpPr>
        <p:spPr>
          <a:xfrm>
            <a:off x="0" y="300037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6155" name="Rectangle 14"/>
          <p:cNvSpPr/>
          <p:nvPr/>
        </p:nvSpPr>
        <p:spPr>
          <a:xfrm>
            <a:off x="0" y="303371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6156" name="AutoShape 15">
            <a:hlinkClick r:id="rId6"/>
          </p:cNvPr>
          <p:cNvSpPr/>
          <p:nvPr/>
        </p:nvSpPr>
        <p:spPr>
          <a:xfrm>
            <a:off x="962025" y="5848350"/>
            <a:ext cx="468313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423863" y="3541713"/>
          <a:ext cx="6334125" cy="192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705100" imgH="815975" progId="Word.Picture.8">
                  <p:embed/>
                </p:oleObj>
              </mc:Choice>
              <mc:Fallback>
                <p:oleObj r:id="rId7" imgW="2705100" imgH="815975" progId="Word.Picture.8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3863" y="3541713"/>
                        <a:ext cx="6334125" cy="19256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示例学习：计算税率</a:t>
            </a:r>
          </a:p>
        </p:txBody>
      </p:sp>
      <p:sp>
        <p:nvSpPr>
          <p:cNvPr id="37891" name="Rectangle 3"/>
          <p:cNvSpPr>
            <a:spLocks noGrp="1"/>
          </p:cNvSpPr>
          <p:nvPr>
            <p:ph idx="1"/>
          </p:nvPr>
        </p:nvSpPr>
        <p:spPr>
          <a:xfrm>
            <a:off x="231775" y="1009650"/>
            <a:ext cx="8610600" cy="2590800"/>
          </a:xfrm>
        </p:spPr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美国国家联邦个人收入所得税是基于纳税人登记的 身份和可征税收入计算的。其身份分为四种：单身纳税人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(single)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，已婚共同纳税人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(Married Filing Jointly)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，已婚单独纳税人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(Married Filing Separately)</a:t>
            </a: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和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家庭户主纳税人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(Head of Household)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。下表是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2009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年的税率。</a:t>
            </a:r>
            <a:endParaRPr lang="en-US" altLang="en-US" sz="2200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89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24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37893" name="Rectangle 91"/>
          <p:cNvSpPr/>
          <p:nvPr/>
        </p:nvSpPr>
        <p:spPr>
          <a:xfrm>
            <a:off x="0" y="25622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defTabSz="914400" eaLnBrk="0" hangingPunct="0">
              <a:tabLst>
                <a:tab pos="3246755" algn="l"/>
              </a:tabLst>
            </a:pPr>
            <a:endParaRPr lang="en-US" altLang="en-US" dirty="0">
              <a:latin typeface="Times New Roman" panose="02020603050405020304" pitchFamily="18" charset="0"/>
            </a:endParaRPr>
          </a:p>
        </p:txBody>
      </p:sp>
      <p:pic>
        <p:nvPicPr>
          <p:cNvPr id="37894" name="Picture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7150" y="3736975"/>
            <a:ext cx="9201150" cy="23558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533400"/>
          </a:xfrm>
        </p:spPr>
        <p:txBody>
          <a:bodyPr vert="horz" wrap="square" lIns="92075" tIns="46038" rIns="92075" bIns="46038" anchor="ctr" anchorCtr="0"/>
          <a:lstStyle/>
          <a:p>
            <a:pPr eaLnBrk="1" hangingPunct="1"/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Problem: Computing Taxes, cont.</a:t>
            </a:r>
            <a:endParaRPr lang="en-US" altLang="en-US" kern="1200" dirty="0"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38915" name="Rectangle 9"/>
          <p:cNvSpPr>
            <a:spLocks noGrp="1"/>
          </p:cNvSpPr>
          <p:nvPr>
            <p:ph idx="1"/>
          </p:nvPr>
        </p:nvSpPr>
        <p:spPr>
          <a:xfrm>
            <a:off x="228600" y="838200"/>
            <a:ext cx="8610600" cy="5356225"/>
          </a:xfrm>
        </p:spPr>
        <p:txBody>
          <a:bodyPr vert="horz" wrap="square" lIns="92075" tIns="46038" rIns="92075" bIns="46038" anchor="t" anchorCtr="0"/>
          <a:lstStyle/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if (status == 0) {</a:t>
            </a:r>
            <a:endParaRPr lang="en-US" altLang="zh-CN" sz="2000" b="1" kern="1200" dirty="0">
              <a:solidFill>
                <a:srgbClr val="000000"/>
              </a:solidFill>
              <a:latin typeface="Courier" pitchFamily="49" charset="0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// Compute tax for single filers</a:t>
            </a:r>
            <a:endParaRPr lang="en-US" altLang="zh-CN" sz="2000" b="1" kern="1200" dirty="0">
              <a:solidFill>
                <a:srgbClr val="000000"/>
              </a:solidFill>
              <a:latin typeface="Courier" pitchFamily="49" charset="0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}</a:t>
            </a:r>
            <a:endParaRPr lang="en-US" altLang="zh-CN" sz="2000" b="1" kern="1200" dirty="0">
              <a:solidFill>
                <a:srgbClr val="000000"/>
              </a:solidFill>
              <a:latin typeface="Courier" pitchFamily="49" charset="0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else if (status == 1) {</a:t>
            </a:r>
            <a:endParaRPr lang="en-US" altLang="zh-CN" sz="2000" b="1" kern="1200" dirty="0">
              <a:solidFill>
                <a:srgbClr val="000000"/>
              </a:solidFill>
              <a:latin typeface="Courier" pitchFamily="49" charset="0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// Compute tax for married file jointly 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// or qualifying widow(er)</a:t>
            </a:r>
            <a:endParaRPr lang="en-US" altLang="zh-CN" sz="2000" b="1" kern="1200" dirty="0">
              <a:solidFill>
                <a:srgbClr val="000000"/>
              </a:solidFill>
              <a:latin typeface="Courier" pitchFamily="49" charset="0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}</a:t>
            </a:r>
            <a:endParaRPr lang="en-US" altLang="zh-CN" sz="2000" b="1" kern="1200" dirty="0">
              <a:solidFill>
                <a:srgbClr val="000000"/>
              </a:solidFill>
              <a:latin typeface="Courier" pitchFamily="49" charset="0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else if (status == 2) {</a:t>
            </a:r>
            <a:endParaRPr lang="en-US" altLang="zh-CN" sz="2000" b="1" kern="1200" dirty="0">
              <a:solidFill>
                <a:srgbClr val="000000"/>
              </a:solidFill>
              <a:latin typeface="Courier" pitchFamily="49" charset="0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// Compute tax for married file separately</a:t>
            </a:r>
            <a:endParaRPr lang="en-US" altLang="zh-CN" sz="2000" b="1" kern="1200" dirty="0">
              <a:solidFill>
                <a:srgbClr val="000000"/>
              </a:solidFill>
              <a:latin typeface="Courier" pitchFamily="49" charset="0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}</a:t>
            </a:r>
            <a:endParaRPr lang="en-US" altLang="zh-CN" sz="2000" b="1" kern="1200" dirty="0">
              <a:solidFill>
                <a:srgbClr val="000000"/>
              </a:solidFill>
              <a:latin typeface="Courier" pitchFamily="49" charset="0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else if (status == 3) {</a:t>
            </a:r>
            <a:endParaRPr lang="en-US" altLang="zh-CN" sz="2000" b="1" kern="1200" dirty="0">
              <a:solidFill>
                <a:srgbClr val="000000"/>
              </a:solidFill>
              <a:latin typeface="Courier" pitchFamily="49" charset="0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// Compute tax for head of household</a:t>
            </a:r>
            <a:endParaRPr lang="en-US" altLang="zh-CN" sz="2000" b="1" kern="1200" dirty="0">
              <a:solidFill>
                <a:srgbClr val="000000"/>
              </a:solidFill>
              <a:latin typeface="Courier" pitchFamily="49" charset="0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}</a:t>
            </a:r>
            <a:endParaRPr lang="en-US" altLang="zh-CN" sz="2000" b="1" kern="1200" dirty="0">
              <a:solidFill>
                <a:srgbClr val="000000"/>
              </a:solidFill>
              <a:latin typeface="Courier" pitchFamily="49" charset="0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else {</a:t>
            </a:r>
            <a:endParaRPr lang="en-US" altLang="zh-CN" sz="2000" b="1" kern="1200" dirty="0">
              <a:solidFill>
                <a:srgbClr val="000000"/>
              </a:solidFill>
              <a:latin typeface="Courier" pitchFamily="49" charset="0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// Display wrong status</a:t>
            </a:r>
            <a:endParaRPr lang="en-US" altLang="zh-CN" sz="2000" b="1" kern="1200" dirty="0">
              <a:solidFill>
                <a:srgbClr val="000000"/>
              </a:solidFill>
              <a:latin typeface="Courier" pitchFamily="49" charset="0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20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}</a:t>
            </a:r>
          </a:p>
        </p:txBody>
      </p:sp>
      <p:sp>
        <p:nvSpPr>
          <p:cNvPr id="3891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25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109572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62000" y="6019800"/>
            <a:ext cx="51054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Arial" panose="020B0604020202020204" pitchFamily="34" charset="0"/>
                <a:hlinkClick r:id="rId3" action="ppaction://program"/>
              </a:rPr>
              <a:t>ComputeTax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38918" name="Picture 5">
            <a:hlinkClick r:id="rId4" action="ppaction://program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0" y="6019800"/>
            <a:ext cx="2819400" cy="569913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38919" name="Rectangle 8"/>
          <p:cNvSpPr/>
          <p:nvPr/>
        </p:nvSpPr>
        <p:spPr>
          <a:xfrm>
            <a:off x="1833563" y="25495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8920" name="AutoShape 10">
            <a:hlinkClick r:id="rId6"/>
          </p:cNvPr>
          <p:cNvSpPr/>
          <p:nvPr/>
        </p:nvSpPr>
        <p:spPr>
          <a:xfrm>
            <a:off x="501650" y="6194425"/>
            <a:ext cx="468313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逻辑操作符</a:t>
            </a:r>
          </a:p>
        </p:txBody>
      </p:sp>
      <p:sp>
        <p:nvSpPr>
          <p:cNvPr id="39939" name="内容占位符 4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r>
              <a:rPr lang="zh-CN" altLang="en-US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逻辑操作符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也称为布尔操作符，它们对布尔值进行计算。</a:t>
            </a:r>
          </a:p>
        </p:txBody>
      </p:sp>
      <p:sp>
        <p:nvSpPr>
          <p:cNvPr id="3994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26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graphicFrame>
        <p:nvGraphicFramePr>
          <p:cNvPr id="39941" name="表格 39940"/>
          <p:cNvGraphicFramePr/>
          <p:nvPr/>
        </p:nvGraphicFramePr>
        <p:xfrm>
          <a:off x="1527175" y="2362200"/>
          <a:ext cx="6397625" cy="3314700"/>
        </p:xfrm>
        <a:graphic>
          <a:graphicData uri="http://schemas.openxmlformats.org/drawingml/2006/table">
            <a:tbl>
              <a:tblPr/>
              <a:tblGrid>
                <a:gridCol w="1597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7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2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35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200000"/>
                        </a:lnSpc>
                        <a:buNone/>
                        <a:tabLst>
                          <a:tab pos="938530" algn="ctr"/>
                          <a:tab pos="2025650" algn="ctr"/>
                          <a:tab pos="3053080" algn="ctr"/>
                          <a:tab pos="4091305" algn="ctr"/>
                        </a:tabLst>
                      </a:pPr>
                      <a:r>
                        <a:rPr lang="en-US" altLang="zh-CN" sz="2000" b="1" i="1" dirty="0"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Operator</a:t>
                      </a:r>
                      <a:endParaRPr lang="en-US" altLang="zh-CN" sz="2000" b="1" i="1" dirty="0">
                        <a:latin typeface="I Times Italic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200000"/>
                        </a:lnSpc>
                        <a:buNone/>
                        <a:tabLst>
                          <a:tab pos="938530" algn="ctr"/>
                          <a:tab pos="2025650" algn="ctr"/>
                          <a:tab pos="3053080" algn="ctr"/>
                          <a:tab pos="4091305" algn="ctr"/>
                        </a:tabLst>
                      </a:pPr>
                      <a:r>
                        <a:rPr lang="en-US" altLang="zh-CN" sz="2000" b="1" i="1" dirty="0"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Name</a:t>
                      </a:r>
                      <a:endParaRPr lang="en-US" altLang="zh-CN" sz="2000" b="1" i="1" dirty="0">
                        <a:latin typeface="I Times Italic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200000"/>
                        </a:lnSpc>
                        <a:buNone/>
                        <a:tabLst>
                          <a:tab pos="938530" algn="ctr"/>
                          <a:tab pos="2025650" algn="ctr"/>
                          <a:tab pos="3053080" algn="ctr"/>
                          <a:tab pos="4091305" algn="ctr"/>
                        </a:tabLst>
                      </a:pPr>
                      <a:r>
                        <a:rPr lang="en-US" altLang="zh-CN" sz="2000" b="1" i="1" dirty="0"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Description</a:t>
                      </a:r>
                      <a:endParaRPr lang="en-US" altLang="zh-CN" sz="2000" b="1" i="1" dirty="0">
                        <a:latin typeface="Times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98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200000"/>
                        </a:lnSpc>
                        <a:buNone/>
                        <a:tabLst>
                          <a:tab pos="938530" algn="ctr"/>
                          <a:tab pos="2025650" algn="ctr"/>
                          <a:tab pos="3053080" algn="ctr"/>
                          <a:tab pos="4091305" algn="ctr"/>
                        </a:tabLst>
                      </a:pPr>
                      <a:r>
                        <a:rPr lang="en-US" altLang="zh-CN" sz="20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ea typeface="宋体" panose="02010600030101010101" pitchFamily="2" charset="-122"/>
                        </a:rPr>
                        <a:t>!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200000"/>
                        </a:lnSpc>
                        <a:buNone/>
                        <a:tabLst>
                          <a:tab pos="938530" algn="ctr"/>
                          <a:tab pos="2025650" algn="ctr"/>
                          <a:tab pos="3053080" algn="ctr"/>
                          <a:tab pos="4091305" algn="ctr"/>
                        </a:tabLst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not </a:t>
                      </a:r>
                      <a:r>
                        <a:rPr lang="zh-CN" altLang="en-US" sz="2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非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Times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200000"/>
                        </a:lnSpc>
                        <a:buNone/>
                        <a:tabLst>
                          <a:tab pos="938530" algn="ctr"/>
                          <a:tab pos="2025650" algn="ctr"/>
                          <a:tab pos="3053080" algn="ctr"/>
                          <a:tab pos="4091305" algn="ctr"/>
                        </a:tabLst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logical negation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Times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35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200000"/>
                        </a:lnSpc>
                        <a:buNone/>
                        <a:tabLst>
                          <a:tab pos="938530" algn="ctr"/>
                          <a:tab pos="2025650" algn="ctr"/>
                          <a:tab pos="3053080" algn="ctr"/>
                          <a:tab pos="4091305" algn="ctr"/>
                        </a:tabLst>
                      </a:pPr>
                      <a:r>
                        <a:rPr lang="en-US" altLang="zh-CN" sz="20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ea typeface="宋体" panose="02010600030101010101" pitchFamily="2" charset="-122"/>
                        </a:rPr>
                        <a:t>&amp;&amp;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200000"/>
                        </a:lnSpc>
                        <a:buNone/>
                        <a:tabLst>
                          <a:tab pos="938530" algn="ctr"/>
                          <a:tab pos="2025650" algn="ctr"/>
                          <a:tab pos="3053080" algn="ctr"/>
                          <a:tab pos="4091305" algn="ctr"/>
                        </a:tabLst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and </a:t>
                      </a:r>
                      <a:r>
                        <a:rPr lang="zh-CN" altLang="en-US" sz="2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与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Times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200000"/>
                        </a:lnSpc>
                        <a:buNone/>
                        <a:tabLst>
                          <a:tab pos="938530" algn="ctr"/>
                          <a:tab pos="2025650" algn="ctr"/>
                          <a:tab pos="3053080" algn="ctr"/>
                          <a:tab pos="4091305" algn="ctr"/>
                        </a:tabLst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logical conjunction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Times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198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200000"/>
                        </a:lnSpc>
                        <a:buNone/>
                        <a:tabLst>
                          <a:tab pos="938530" algn="ctr"/>
                          <a:tab pos="2025650" algn="ctr"/>
                          <a:tab pos="3053080" algn="ctr"/>
                          <a:tab pos="4091305" algn="ctr"/>
                        </a:tabLst>
                      </a:pPr>
                      <a:r>
                        <a:rPr lang="en-US" altLang="zh-CN" sz="20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ea typeface="宋体" panose="02010600030101010101" pitchFamily="2" charset="-122"/>
                        </a:rPr>
                        <a:t>||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200000"/>
                        </a:lnSpc>
                        <a:buNone/>
                        <a:tabLst>
                          <a:tab pos="938530" algn="ctr"/>
                          <a:tab pos="2025650" algn="ctr"/>
                          <a:tab pos="3053080" algn="ctr"/>
                          <a:tab pos="4091305" algn="ctr"/>
                        </a:tabLst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or </a:t>
                      </a:r>
                      <a:r>
                        <a:rPr lang="zh-CN" altLang="en-US" sz="2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或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Times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200000"/>
                        </a:lnSpc>
                        <a:buNone/>
                        <a:tabLst>
                          <a:tab pos="938530" algn="ctr"/>
                          <a:tab pos="2025650" algn="ctr"/>
                          <a:tab pos="3053080" algn="ctr"/>
                          <a:tab pos="4091305" algn="ctr"/>
                        </a:tabLst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logical disjunction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Times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35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200000"/>
                        </a:lnSpc>
                        <a:buNone/>
                        <a:tabLst>
                          <a:tab pos="938530" algn="ctr"/>
                          <a:tab pos="2025650" algn="ctr"/>
                          <a:tab pos="3053080" algn="ctr"/>
                          <a:tab pos="4091305" algn="ctr"/>
                        </a:tabLst>
                      </a:pPr>
                      <a:r>
                        <a:rPr lang="en-US" altLang="zh-CN" sz="20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ea typeface="宋体" panose="02010600030101010101" pitchFamily="2" charset="-122"/>
                        </a:rPr>
                        <a:t>^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200000"/>
                        </a:lnSpc>
                        <a:buNone/>
                        <a:tabLst>
                          <a:tab pos="938530" algn="ctr"/>
                          <a:tab pos="2025650" algn="ctr"/>
                          <a:tab pos="3053080" algn="ctr"/>
                          <a:tab pos="4091305" algn="ctr"/>
                        </a:tabLst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exclusive or </a:t>
                      </a:r>
                      <a:r>
                        <a:rPr lang="zh-CN" altLang="en-US" sz="2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异或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Times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200000"/>
                        </a:lnSpc>
                        <a:buNone/>
                        <a:tabLst>
                          <a:tab pos="938530" algn="ctr"/>
                          <a:tab pos="2025650" algn="ctr"/>
                          <a:tab pos="3053080" algn="ctr"/>
                          <a:tab pos="4091305" algn="ctr"/>
                        </a:tabLst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logical exclusion</a:t>
                      </a:r>
                      <a:endParaRPr lang="en-US" altLang="zh-CN" sz="2000" dirty="0">
                        <a:solidFill>
                          <a:srgbClr val="000080"/>
                        </a:solidFill>
                        <a:latin typeface="Goudy Sans Medium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/>
          </p:nvPr>
        </p:nvSpPr>
        <p:spPr>
          <a:xfrm>
            <a:off x="533400" y="0"/>
            <a:ext cx="7772400" cy="13716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!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操作符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的真值表</a:t>
            </a:r>
            <a:endParaRPr lang="en-US" altLang="en-US" kern="1200" dirty="0"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40963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27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40964" name="Rectangle 3"/>
          <p:cNvSpPr/>
          <p:nvPr/>
        </p:nvSpPr>
        <p:spPr>
          <a:xfrm>
            <a:off x="2362200" y="32480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0965" name="Rectangle 4"/>
          <p:cNvSpPr/>
          <p:nvPr/>
        </p:nvSpPr>
        <p:spPr>
          <a:xfrm>
            <a:off x="2052638" y="30194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0966" name="Rectangle 5"/>
          <p:cNvSpPr/>
          <p:nvPr/>
        </p:nvSpPr>
        <p:spPr>
          <a:xfrm>
            <a:off x="0" y="29718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0967" name="Rectangle 6"/>
          <p:cNvSpPr/>
          <p:nvPr/>
        </p:nvSpPr>
        <p:spPr>
          <a:xfrm>
            <a:off x="0" y="302101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0968" name="Rectangle 7"/>
          <p:cNvSpPr/>
          <p:nvPr/>
        </p:nvSpPr>
        <p:spPr>
          <a:xfrm>
            <a:off x="0" y="302101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55575" y="1431925"/>
          <a:ext cx="8718550" cy="4224339"/>
        </p:xfrm>
        <a:graphic>
          <a:graphicData uri="http://schemas.openxmlformats.org/drawingml/2006/table">
            <a:tbl>
              <a:tblPr/>
              <a:tblGrid>
                <a:gridCol w="966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67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4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08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p</a:t>
                      </a:r>
                      <a:endParaRPr kumimoji="0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I Times Italic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!p</a:t>
                      </a:r>
                      <a:endParaRPr kumimoji="0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I Times Italic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Example (assume age = 24, weight = 140)</a:t>
                      </a:r>
                      <a:endParaRPr kumimoji="0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8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true</a:t>
                      </a:r>
                      <a:endParaRPr kumimoji="0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false</a:t>
                      </a:r>
                      <a:endParaRPr kumimoji="0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!(age &gt; 18) is false, because (age &gt; 18) is true.</a:t>
                      </a:r>
                      <a:endParaRPr kumimoji="0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8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false</a:t>
                      </a:r>
                      <a:endParaRPr kumimoji="0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true</a:t>
                      </a:r>
                      <a:endParaRPr kumimoji="0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!(weight == 150)</a:t>
                      </a: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 is </a:t>
                      </a: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true</a:t>
                      </a: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, because </a:t>
                      </a: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(weight == 150)</a:t>
                      </a: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 is </a:t>
                      </a: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false</a:t>
                      </a: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.</a:t>
                      </a:r>
                      <a:endParaRPr kumimoji="0" lang="en-US" altLang="zh-CN" sz="2800" b="0" i="0" u="none" strike="noStrike" cap="none" normalizeH="0" baseline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Goudy Sans Medium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>
          <a:xfrm>
            <a:off x="533400" y="0"/>
            <a:ext cx="7772400" cy="13716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&amp;&amp;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操作符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的真值表</a:t>
            </a:r>
            <a:endParaRPr lang="en-US" altLang="en-US" kern="1200" dirty="0"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41987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28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41988" name="Rectangle 3"/>
          <p:cNvSpPr/>
          <p:nvPr/>
        </p:nvSpPr>
        <p:spPr>
          <a:xfrm>
            <a:off x="2052638" y="27955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1989" name="Rectangle 4"/>
          <p:cNvSpPr/>
          <p:nvPr/>
        </p:nvSpPr>
        <p:spPr>
          <a:xfrm>
            <a:off x="0" y="27241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1990" name="Rectangle 5"/>
          <p:cNvSpPr/>
          <p:nvPr/>
        </p:nvSpPr>
        <p:spPr>
          <a:xfrm>
            <a:off x="0" y="28114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50825" y="1239838"/>
          <a:ext cx="8642350" cy="5078414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8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11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28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p</a:t>
                      </a:r>
                      <a:r>
                        <a:rPr kumimoji="0" lang="en-US" altLang="zh-CN" sz="2000" b="1" i="0" u="none" strike="noStrike" cap="none" normalizeH="0" baseline="-25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I Times Italic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p</a:t>
                      </a:r>
                      <a:r>
                        <a:rPr kumimoji="0" lang="en-US" altLang="zh-CN" sz="2000" b="1" i="0" u="none" strike="noStrike" cap="none" normalizeH="0" baseline="-25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2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I Times Italic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p</a:t>
                      </a:r>
                      <a:r>
                        <a:rPr kumimoji="0" lang="en-US" altLang="zh-CN" sz="2000" b="1" i="0" u="none" strike="noStrike" cap="none" normalizeH="0" baseline="-25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 &amp;&amp; p</a:t>
                      </a:r>
                      <a:r>
                        <a:rPr kumimoji="0" lang="en-US" altLang="zh-CN" sz="2000" b="1" i="0" u="none" strike="noStrike" cap="none" normalizeH="0" baseline="-25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2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I Times Italic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Example (assume age = 24, weight = 140)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8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false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false</a:t>
                      </a: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false</a:t>
                      </a: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(age &lt;= 18) &amp;&amp; (weight &lt; 140) is false, because (age &gt; 18) and (weight &lt;= 140) are both false.</a:t>
                      </a: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false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true</a:t>
                      </a: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false</a:t>
                      </a: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 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true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false</a:t>
                      </a: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false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Goudy Sans Medium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(age &gt; 18) &amp;&amp; (weight &gt; 140) is false, because (weight &gt; 140) is false.</a:t>
                      </a: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true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true</a:t>
                      </a: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true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Goudy Sans Medium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 </a:t>
                      </a: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(age &gt; 18) &amp;&amp; (weight &gt;= 140) is true, because both (age &gt; 18) and (weight &gt;= 140) are true.</a:t>
                      </a: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/>
          </p:nvPr>
        </p:nvSpPr>
        <p:spPr>
          <a:xfrm>
            <a:off x="533400" y="0"/>
            <a:ext cx="7772400" cy="13716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||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 操作符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的真值表</a:t>
            </a:r>
            <a:endParaRPr lang="en-US" altLang="en-US" kern="1200" dirty="0"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43011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29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43012" name="Rectangle 3"/>
          <p:cNvSpPr/>
          <p:nvPr/>
        </p:nvSpPr>
        <p:spPr>
          <a:xfrm>
            <a:off x="2052638" y="27955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3013" name="Rectangle 4"/>
          <p:cNvSpPr/>
          <p:nvPr/>
        </p:nvSpPr>
        <p:spPr>
          <a:xfrm>
            <a:off x="0" y="279241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3014" name="Rectangle 5"/>
          <p:cNvSpPr/>
          <p:nvPr/>
        </p:nvSpPr>
        <p:spPr>
          <a:xfrm>
            <a:off x="0" y="28194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33832" name="Group 40"/>
          <p:cNvGraphicFramePr>
            <a:graphicFrameLocks noGrp="1"/>
          </p:cNvGraphicFramePr>
          <p:nvPr/>
        </p:nvGraphicFramePr>
        <p:xfrm>
          <a:off x="155575" y="1393825"/>
          <a:ext cx="8718550" cy="5081590"/>
        </p:xfrm>
        <a:graphic>
          <a:graphicData uri="http://schemas.openxmlformats.org/drawingml/2006/table">
            <a:tbl>
              <a:tblPr/>
              <a:tblGrid>
                <a:gridCol w="852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42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46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1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p</a:t>
                      </a:r>
                      <a:r>
                        <a:rPr kumimoji="0" lang="en-US" altLang="zh-CN" sz="2400" b="1" i="0" u="none" strike="noStrike" cap="none" normalizeH="0" baseline="-25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I Times Italic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p</a:t>
                      </a:r>
                      <a:r>
                        <a:rPr kumimoji="0" lang="en-US" altLang="zh-CN" sz="2400" b="1" i="0" u="none" strike="noStrike" cap="none" normalizeH="0" baseline="-25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2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I Times Italic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p</a:t>
                      </a:r>
                      <a:r>
                        <a:rPr kumimoji="0" lang="en-US" altLang="zh-CN" sz="2400" b="1" i="0" u="none" strike="noStrike" cap="none" normalizeH="0" baseline="-25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 || p</a:t>
                      </a:r>
                      <a:r>
                        <a:rPr kumimoji="0" lang="en-US" altLang="zh-CN" sz="2400" b="1" i="0" u="none" strike="noStrike" cap="none" normalizeH="0" baseline="-25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2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I Times Italic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Example (assume age = 24, weihgt = 140)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false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false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false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1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false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true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true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 </a:t>
                      </a: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(age &gt; 34) || (weight &lt;= 140) is true, because (age &gt; 34) is false, but (weight &lt;= 140) is true.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true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false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true</a:t>
                      </a:r>
                      <a:endParaRPr kumimoji="0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Goudy Sans Medium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(age &gt; 14) || (weight &gt;= 150) is false, because (age &gt; 14) is true.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true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true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true</a:t>
                      </a:r>
                      <a:endParaRPr kumimoji="0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Goudy Sans Medium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 </a:t>
                      </a:r>
                      <a:endParaRPr kumimoji="0" lang="zh-CN" altLang="en-US" sz="3600" b="0" i="0" u="none" strike="noStrike" cap="none" normalizeH="0" baseline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Goudy Sans Book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/>
          </p:nvPr>
        </p:nvSpPr>
        <p:spPr>
          <a:xfrm>
            <a:off x="533400" y="0"/>
            <a:ext cx="7772400" cy="13716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^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 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操作符的真值表</a:t>
            </a:r>
            <a:endParaRPr lang="en-US" altLang="en-US" kern="1200" dirty="0"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44035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30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44036" name="Rectangle 3"/>
          <p:cNvSpPr/>
          <p:nvPr/>
        </p:nvSpPr>
        <p:spPr>
          <a:xfrm>
            <a:off x="2052638" y="27955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4037" name="Rectangle 4"/>
          <p:cNvSpPr/>
          <p:nvPr/>
        </p:nvSpPr>
        <p:spPr>
          <a:xfrm>
            <a:off x="2052638" y="27955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4038" name="Rectangle 7"/>
          <p:cNvSpPr/>
          <p:nvPr/>
        </p:nvSpPr>
        <p:spPr>
          <a:xfrm>
            <a:off x="0" y="28194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3675" y="1316038"/>
          <a:ext cx="8680450" cy="5175251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0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2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26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1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p</a:t>
                      </a:r>
                      <a:r>
                        <a:rPr kumimoji="0" lang="en-US" altLang="zh-CN" sz="2000" b="1" i="0" u="none" strike="noStrike" cap="none" normalizeH="0" baseline="-25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I Times Italic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p</a:t>
                      </a:r>
                      <a:r>
                        <a:rPr kumimoji="0" lang="en-US" altLang="zh-CN" sz="2000" b="1" i="0" u="none" strike="noStrike" cap="none" normalizeH="0" baseline="-25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2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I Times Italic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p</a:t>
                      </a:r>
                      <a:r>
                        <a:rPr kumimoji="0" lang="en-US" altLang="zh-CN" sz="2000" b="1" i="0" u="none" strike="noStrike" cap="none" normalizeH="0" baseline="-25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^</a:t>
                      </a:r>
                      <a:r>
                        <a:rPr kumimoji="0" lang="en-US" altLang="zh-CN" sz="2000" b="1" i="0" u="none" strike="noStrike" cap="none" normalizeH="0" baseline="-25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p</a:t>
                      </a:r>
                      <a:r>
                        <a:rPr kumimoji="0" lang="en-US" altLang="zh-CN" sz="2000" b="1" i="0" u="none" strike="noStrike" cap="none" normalizeH="0" baseline="-25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2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I Times Italic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Example (assume age = 24, weight = 140)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6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false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false</a:t>
                      </a: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false</a:t>
                      </a: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(age &gt; 34) ^ (weight &gt; 140) is true, because (age &gt; 34) is false and (weight &gt; 140) is false.</a:t>
                      </a: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8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false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true</a:t>
                      </a: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true</a:t>
                      </a: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 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(age &gt; 34) ^ (weight &gt;= 140) is true, because (age &gt; 34) is false but (weight &gt;= 140) is true.</a:t>
                      </a: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6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true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false</a:t>
                      </a: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true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Goudy Sans Medium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(age &gt; 14) ^ (weight &gt; 140) is true, because (age &gt; 14) is true and (weight &gt; 140) is false.</a:t>
                      </a: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1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true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true</a:t>
                      </a: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7895" algn="ctr"/>
                          <a:tab pos="2025650" algn="ctr"/>
                          <a:tab pos="3052445" algn="ctr"/>
                          <a:tab pos="4090670" algn="ctr"/>
                        </a:tabLst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false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Goudy Sans Medium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 </a:t>
                      </a:r>
                      <a:endParaRPr kumimoji="0" lang="zh-CN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/>
          </p:nvPr>
        </p:nvSpPr>
        <p:spPr>
          <a:xfrm>
            <a:off x="533400" y="0"/>
            <a:ext cx="7772400" cy="13716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示例程序</a:t>
            </a:r>
          </a:p>
        </p:txBody>
      </p:sp>
      <p:sp>
        <p:nvSpPr>
          <p:cNvPr id="45059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31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45060" name="Text Box 3"/>
          <p:cNvSpPr txBox="1"/>
          <p:nvPr/>
        </p:nvSpPr>
        <p:spPr>
          <a:xfrm>
            <a:off x="381000" y="1371600"/>
            <a:ext cx="8534400" cy="822325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defTabSz="914400" eaLnBrk="0" hangingPunct="0">
              <a:tabLst>
                <a:tab pos="1771650" algn="l"/>
                <a:tab pos="3657600" algn="l"/>
              </a:tabLst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该程序检查一个数是否能同时被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和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整除，或者能被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和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之一整除，或者仅能被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和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其中的一个数整除，并分别给出答案。</a:t>
            </a:r>
            <a:endParaRPr lang="en-US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79556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41375" y="4416425"/>
            <a:ext cx="3154363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Arial" panose="020B0604020202020204" pitchFamily="34" charset="0"/>
                <a:hlinkClick r:id="rId3" action="ppaction://program"/>
              </a:rPr>
              <a:t>TestBooleanOperators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5062" name="AutoShape 5">
            <a:hlinkClick r:id="rId4" action="ppaction://program"/>
          </p:cNvPr>
          <p:cNvSpPr/>
          <p:nvPr/>
        </p:nvSpPr>
        <p:spPr>
          <a:xfrm>
            <a:off x="4225925" y="4389438"/>
            <a:ext cx="1803400" cy="533400"/>
          </a:xfrm>
          <a:prstGeom prst="actionButtonBlank">
            <a:avLst/>
          </a:prstGeom>
          <a:solidFill>
            <a:srgbClr val="38A1BA"/>
          </a:solidFill>
          <a:ln w="19050">
            <a:noFill/>
          </a:ln>
          <a:effectLst>
            <a:prstShdw prst="shdw17" dist="17961" dir="2699999">
              <a:srgbClr val="226170"/>
            </a:prstShdw>
          </a:effectLst>
        </p:spPr>
        <p:txBody>
          <a:bodyPr wrap="none" anchor="ctr" anchorCtr="0"/>
          <a:lstStyle/>
          <a:p>
            <a:pPr algn="ctr" eaLnBrk="0" hangingPunct="0"/>
            <a:r>
              <a:rPr lang="en-US" altLang="en-US" dirty="0">
                <a:latin typeface="Book Antiqua" panose="02040602050305030304" pitchFamily="18" charset="0"/>
              </a:rPr>
              <a:t>Run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5063" name="AutoShape 6">
            <a:hlinkClick r:id="rId5"/>
          </p:cNvPr>
          <p:cNvSpPr/>
          <p:nvPr/>
        </p:nvSpPr>
        <p:spPr>
          <a:xfrm>
            <a:off x="193675" y="4389438"/>
            <a:ext cx="468313" cy="576262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/>
          </p:nvPr>
        </p:nvSpPr>
        <p:spPr>
          <a:xfrm>
            <a:off x="533400" y="0"/>
            <a:ext cx="7772400" cy="13716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示例</a:t>
            </a:r>
          </a:p>
        </p:txBody>
      </p:sp>
      <p:sp>
        <p:nvSpPr>
          <p:cNvPr id="46083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32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46084" name="Text Box 3"/>
          <p:cNvSpPr txBox="1"/>
          <p:nvPr/>
        </p:nvSpPr>
        <p:spPr>
          <a:xfrm>
            <a:off x="381000" y="1371600"/>
            <a:ext cx="8534400" cy="4630738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defTabSz="914400" eaLnBrk="0" hangingPunct="0">
              <a:spcBef>
                <a:spcPct val="50000"/>
              </a:spcBef>
              <a:tabLst>
                <a:tab pos="1771650" algn="l"/>
                <a:tab pos="3657600" algn="l"/>
              </a:tabLst>
            </a:pPr>
            <a:r>
              <a:rPr lang="en-US" altLang="en-US" sz="2200" dirty="0">
                <a:latin typeface="Times New Roman" panose="02020603050405020304" pitchFamily="18" charset="0"/>
              </a:rPr>
              <a:t>System.out.println("Is " + number + " divisible by 2 and 3? " +</a:t>
            </a:r>
          </a:p>
          <a:p>
            <a:pPr defTabSz="914400" eaLnBrk="0" hangingPunct="0">
              <a:spcBef>
                <a:spcPct val="50000"/>
              </a:spcBef>
              <a:tabLst>
                <a:tab pos="1771650" algn="l"/>
                <a:tab pos="3657600" algn="l"/>
              </a:tabLst>
            </a:pPr>
            <a:r>
              <a:rPr lang="en-US" altLang="en-US" sz="2200" dirty="0">
                <a:latin typeface="Times New Roman" panose="02020603050405020304" pitchFamily="18" charset="0"/>
              </a:rPr>
              <a:t>  ((number % 2 == 0) &amp;&amp; (number % 3 == 0)));</a:t>
            </a:r>
          </a:p>
          <a:p>
            <a:pPr defTabSz="914400" eaLnBrk="0" hangingPunct="0">
              <a:spcBef>
                <a:spcPct val="50000"/>
              </a:spcBef>
              <a:tabLst>
                <a:tab pos="1771650" algn="l"/>
                <a:tab pos="3657600" algn="l"/>
              </a:tabLst>
            </a:pPr>
            <a:r>
              <a:rPr lang="en-US" altLang="en-US" sz="2200" dirty="0">
                <a:latin typeface="Times New Roman" panose="02020603050405020304" pitchFamily="18" charset="0"/>
              </a:rPr>
              <a:t>  </a:t>
            </a:r>
          </a:p>
          <a:p>
            <a:pPr defTabSz="914400" eaLnBrk="0" hangingPunct="0">
              <a:spcBef>
                <a:spcPct val="50000"/>
              </a:spcBef>
              <a:tabLst>
                <a:tab pos="1771650" algn="l"/>
                <a:tab pos="3657600" algn="l"/>
              </a:tabLst>
            </a:pPr>
            <a:r>
              <a:rPr lang="en-US" altLang="en-US" sz="2200" dirty="0">
                <a:latin typeface="Times New Roman" panose="02020603050405020304" pitchFamily="18" charset="0"/>
              </a:rPr>
              <a:t>System.out.println("Is " + num</a:t>
            </a:r>
            <a:r>
              <a:rPr lang="en-US" altLang="en-US" dirty="0">
                <a:latin typeface="Times New Roman" panose="02020603050405020304" pitchFamily="18" charset="0"/>
              </a:rPr>
              <a:t>ber</a:t>
            </a:r>
            <a:r>
              <a:rPr lang="en-US" altLang="en-US" sz="2200" dirty="0">
                <a:latin typeface="Times New Roman" panose="02020603050405020304" pitchFamily="18" charset="0"/>
              </a:rPr>
              <a:t> + " divisible by 2 or 3? " +</a:t>
            </a:r>
          </a:p>
          <a:p>
            <a:pPr defTabSz="914400" eaLnBrk="0" hangingPunct="0">
              <a:spcBef>
                <a:spcPct val="50000"/>
              </a:spcBef>
              <a:tabLst>
                <a:tab pos="1771650" algn="l"/>
                <a:tab pos="3657600" algn="l"/>
              </a:tabLst>
            </a:pPr>
            <a:r>
              <a:rPr lang="en-US" altLang="en-US" sz="2200" dirty="0">
                <a:latin typeface="Times New Roman" panose="02020603050405020304" pitchFamily="18" charset="0"/>
              </a:rPr>
              <a:t>  ((num</a:t>
            </a:r>
            <a:r>
              <a:rPr lang="en-US" altLang="en-US" dirty="0">
                <a:latin typeface="Times New Roman" panose="02020603050405020304" pitchFamily="18" charset="0"/>
              </a:rPr>
              <a:t>ber</a:t>
            </a:r>
            <a:r>
              <a:rPr lang="en-US" altLang="en-US" sz="2200" dirty="0">
                <a:latin typeface="Times New Roman" panose="02020603050405020304" pitchFamily="18" charset="0"/>
              </a:rPr>
              <a:t> % 2 == 0) || (num</a:t>
            </a:r>
            <a:r>
              <a:rPr lang="en-US" altLang="en-US" dirty="0">
                <a:latin typeface="Times New Roman" panose="02020603050405020304" pitchFamily="18" charset="0"/>
              </a:rPr>
              <a:t>ber</a:t>
            </a:r>
            <a:r>
              <a:rPr lang="en-US" altLang="en-US" sz="2200" dirty="0">
                <a:latin typeface="Times New Roman" panose="02020603050405020304" pitchFamily="18" charset="0"/>
              </a:rPr>
              <a:t> % 3 == 0)));</a:t>
            </a:r>
          </a:p>
          <a:p>
            <a:pPr defTabSz="914400" eaLnBrk="0" hangingPunct="0">
              <a:spcBef>
                <a:spcPct val="50000"/>
              </a:spcBef>
              <a:tabLst>
                <a:tab pos="1771650" algn="l"/>
                <a:tab pos="3657600" algn="l"/>
              </a:tabLst>
            </a:pPr>
            <a:r>
              <a:rPr lang="en-US" altLang="en-US" sz="2200" dirty="0">
                <a:latin typeface="Times New Roman" panose="02020603050405020304" pitchFamily="18" charset="0"/>
              </a:rPr>
              <a:t> </a:t>
            </a:r>
          </a:p>
          <a:p>
            <a:pPr defTabSz="914400" eaLnBrk="0" hangingPunct="0">
              <a:spcBef>
                <a:spcPct val="50000"/>
              </a:spcBef>
              <a:tabLst>
                <a:tab pos="1771650" algn="l"/>
                <a:tab pos="3657600" algn="l"/>
              </a:tabLst>
            </a:pPr>
            <a:r>
              <a:rPr lang="en-US" altLang="en-US" sz="2200" dirty="0">
                <a:latin typeface="Times New Roman" panose="02020603050405020304" pitchFamily="18" charset="0"/>
              </a:rPr>
              <a:t> System.out.println("Is " + num</a:t>
            </a:r>
            <a:r>
              <a:rPr lang="en-US" altLang="en-US" dirty="0">
                <a:latin typeface="Times New Roman" panose="02020603050405020304" pitchFamily="18" charset="0"/>
              </a:rPr>
              <a:t>ber</a:t>
            </a:r>
            <a:r>
              <a:rPr lang="en-US" altLang="en-US" sz="2200" dirty="0">
                <a:latin typeface="Times New Roman" panose="02020603050405020304" pitchFamily="18" charset="0"/>
              </a:rPr>
              <a:t> + </a:t>
            </a:r>
          </a:p>
          <a:p>
            <a:pPr defTabSz="914400" eaLnBrk="0" hangingPunct="0">
              <a:spcBef>
                <a:spcPct val="50000"/>
              </a:spcBef>
              <a:tabLst>
                <a:tab pos="1771650" algn="l"/>
                <a:tab pos="3657600" algn="l"/>
              </a:tabLst>
            </a:pPr>
            <a:r>
              <a:rPr lang="en-US" altLang="en-US" sz="2200" dirty="0">
                <a:latin typeface="Times New Roman" panose="02020603050405020304" pitchFamily="18" charset="0"/>
              </a:rPr>
              <a:t>   " divisible by 2 or 3, but not both? " +</a:t>
            </a:r>
          </a:p>
          <a:p>
            <a:pPr defTabSz="914400" eaLnBrk="0" hangingPunct="0">
              <a:spcBef>
                <a:spcPct val="50000"/>
              </a:spcBef>
              <a:tabLst>
                <a:tab pos="1771650" algn="l"/>
                <a:tab pos="3657600" algn="l"/>
              </a:tabLst>
            </a:pPr>
            <a:r>
              <a:rPr lang="en-US" altLang="en-US" sz="2200" dirty="0">
                <a:latin typeface="Times New Roman" panose="02020603050405020304" pitchFamily="18" charset="0"/>
              </a:rPr>
              <a:t>   ((num</a:t>
            </a:r>
            <a:r>
              <a:rPr lang="en-US" altLang="en-US" dirty="0">
                <a:latin typeface="Times New Roman" panose="02020603050405020304" pitchFamily="18" charset="0"/>
              </a:rPr>
              <a:t>ber</a:t>
            </a:r>
            <a:r>
              <a:rPr lang="en-US" altLang="en-US" sz="2200" dirty="0">
                <a:latin typeface="Times New Roman" panose="02020603050405020304" pitchFamily="18" charset="0"/>
              </a:rPr>
              <a:t> % 2 == 0) ^ (num</a:t>
            </a:r>
            <a:r>
              <a:rPr lang="en-US" altLang="en-US" dirty="0">
                <a:latin typeface="Times New Roman" panose="02020603050405020304" pitchFamily="18" charset="0"/>
              </a:rPr>
              <a:t>ber</a:t>
            </a:r>
            <a:r>
              <a:rPr lang="en-US" altLang="en-US" sz="2200" dirty="0">
                <a:latin typeface="Times New Roman" panose="02020603050405020304" pitchFamily="18" charset="0"/>
              </a:rPr>
              <a:t> % 3 == 0))); </a:t>
            </a:r>
          </a:p>
        </p:txBody>
      </p:sp>
      <p:sp>
        <p:nvSpPr>
          <p:cNvPr id="167940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030913" y="4735513"/>
            <a:ext cx="3113088" cy="6096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Arial" panose="020B0604020202020204" pitchFamily="34" charset="0"/>
                <a:hlinkClick r:id="rId3" action="ppaction://program"/>
              </a:rPr>
              <a:t>TestBooleanOperators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6086" name="AutoShape 5">
            <a:hlinkClick r:id="rId4" action="ppaction://program"/>
          </p:cNvPr>
          <p:cNvSpPr/>
          <p:nvPr/>
        </p:nvSpPr>
        <p:spPr>
          <a:xfrm>
            <a:off x="7221538" y="5580063"/>
            <a:ext cx="1371600" cy="533400"/>
          </a:xfrm>
          <a:prstGeom prst="actionButtonBlank">
            <a:avLst/>
          </a:prstGeom>
          <a:solidFill>
            <a:srgbClr val="38A1BA"/>
          </a:solidFill>
          <a:ln w="19050">
            <a:noFill/>
          </a:ln>
          <a:effectLst>
            <a:prstShdw prst="shdw17" dist="17961" dir="2699999">
              <a:srgbClr val="226170"/>
            </a:prstShdw>
          </a:effectLst>
        </p:spPr>
        <p:txBody>
          <a:bodyPr wrap="none" anchor="ctr" anchorCtr="0"/>
          <a:lstStyle/>
          <a:p>
            <a:pPr algn="ctr" eaLnBrk="0" hangingPunct="0"/>
            <a:r>
              <a:rPr lang="en-US" altLang="en-US" dirty="0">
                <a:latin typeface="Book Antiqua" panose="02040602050305030304" pitchFamily="18" charset="0"/>
              </a:rPr>
              <a:t>Run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6087" name="AutoShape 6">
            <a:hlinkClick r:id="rId5"/>
          </p:cNvPr>
          <p:cNvSpPr/>
          <p:nvPr/>
        </p:nvSpPr>
        <p:spPr>
          <a:xfrm>
            <a:off x="5416550" y="4735513"/>
            <a:ext cx="468313" cy="576262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/>
          </p:nvPr>
        </p:nvSpPr>
        <p:spPr>
          <a:xfrm>
            <a:off x="304800" y="304800"/>
            <a:ext cx="8458200" cy="8382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示例学习：判定闰年</a:t>
            </a:r>
          </a:p>
        </p:txBody>
      </p:sp>
      <p:sp>
        <p:nvSpPr>
          <p:cNvPr id="47107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33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169987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14800" y="5715000"/>
            <a:ext cx="16764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Arial" panose="020B0604020202020204" pitchFamily="34" charset="0"/>
                <a:hlinkClick r:id="rId3" action="ppaction://program"/>
              </a:rPr>
              <a:t>LeapYear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7109" name="AutoShape 4">
            <a:hlinkClick r:id="rId4" action="ppaction://program"/>
          </p:cNvPr>
          <p:cNvSpPr/>
          <p:nvPr/>
        </p:nvSpPr>
        <p:spPr>
          <a:xfrm>
            <a:off x="5943600" y="5715000"/>
            <a:ext cx="1371600" cy="533400"/>
          </a:xfrm>
          <a:prstGeom prst="actionButtonBlank">
            <a:avLst/>
          </a:prstGeom>
          <a:solidFill>
            <a:srgbClr val="38A1BA"/>
          </a:solidFill>
          <a:ln w="19050">
            <a:noFill/>
          </a:ln>
          <a:effectLst>
            <a:prstShdw prst="shdw17" dist="17961" dir="2699999">
              <a:srgbClr val="226170"/>
            </a:prstShdw>
          </a:effectLst>
        </p:spPr>
        <p:txBody>
          <a:bodyPr wrap="none" anchor="ctr" anchorCtr="0"/>
          <a:lstStyle/>
          <a:p>
            <a:pPr algn="ctr" eaLnBrk="0" hangingPunct="0"/>
            <a:r>
              <a:rPr lang="en-US" altLang="en-US" dirty="0">
                <a:latin typeface="Book Antiqua" panose="02040602050305030304" pitchFamily="18" charset="0"/>
              </a:rPr>
              <a:t>Run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7110" name="Text Box 5"/>
          <p:cNvSpPr txBox="1"/>
          <p:nvPr/>
        </p:nvSpPr>
        <p:spPr>
          <a:xfrm>
            <a:off x="914400" y="1524000"/>
            <a:ext cx="7543800" cy="45720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7111" name="Text Box 6"/>
          <p:cNvSpPr txBox="1"/>
          <p:nvPr/>
        </p:nvSpPr>
        <p:spPr>
          <a:xfrm>
            <a:off x="152400" y="1447800"/>
            <a:ext cx="8991600" cy="350520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None/>
            </a:pPr>
            <a:r>
              <a:rPr lang="zh-CN" altLang="en-US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该程序提示用户输入一个整数，然后判定该整数代表的年是否是闰年。</a:t>
            </a:r>
          </a:p>
          <a:p>
            <a:pPr eaLnBrk="0" hangingPunct="0">
              <a:spcBef>
                <a:spcPct val="50000"/>
              </a:spcBef>
              <a:buNone/>
            </a:pPr>
            <a:r>
              <a:rPr lang="zh-CN" altLang="en-US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如果某年可以被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en-US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整除而不能被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100</a:t>
            </a:r>
            <a:r>
              <a:rPr lang="zh-CN" altLang="en-US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整除，或者可以被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400</a:t>
            </a:r>
            <a:r>
              <a:rPr lang="zh-CN" altLang="en-US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整除，则这一年是闰年。</a:t>
            </a:r>
          </a:p>
          <a:p>
            <a:pPr eaLnBrk="0" hangingPunct="0">
              <a:spcBef>
                <a:spcPct val="50000"/>
              </a:spcBef>
              <a:buNone/>
            </a:pPr>
            <a:r>
              <a:rPr lang="en-US" altLang="en-US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 (</a:t>
            </a:r>
            <a:r>
              <a:rPr lang="en-US" altLang="en-US" sz="3200" dirty="0">
                <a:solidFill>
                  <a:srgbClr val="FF5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year % 4 == 0</a:t>
            </a:r>
            <a:r>
              <a:rPr lang="en-US" altLang="en-US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 &amp;&amp; </a:t>
            </a:r>
            <a:r>
              <a:rPr lang="en-US" altLang="en-US" sz="3200" dirty="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year % 100 != 0</a:t>
            </a:r>
            <a:r>
              <a:rPr lang="en-US" altLang="en-US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) || (</a:t>
            </a:r>
            <a:r>
              <a:rPr lang="en-US" altLang="en-US" sz="3200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year % 400 == 0</a:t>
            </a:r>
            <a:r>
              <a:rPr lang="en-US" altLang="en-US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47112" name="AutoShape 15">
            <a:hlinkClick r:id="rId5"/>
          </p:cNvPr>
          <p:cNvSpPr/>
          <p:nvPr/>
        </p:nvSpPr>
        <p:spPr>
          <a:xfrm>
            <a:off x="3457575" y="5694363"/>
            <a:ext cx="468313" cy="576262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/>
          </p:cNvSpPr>
          <p:nvPr>
            <p:ph type="title"/>
          </p:nvPr>
        </p:nvSpPr>
        <p:spPr>
          <a:xfrm>
            <a:off x="609600" y="228600"/>
            <a:ext cx="7772400" cy="6858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sz="4200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switch</a:t>
            </a: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 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语句</a:t>
            </a:r>
          </a:p>
        </p:txBody>
      </p:sp>
      <p:sp>
        <p:nvSpPr>
          <p:cNvPr id="48131" name="Rectangle 3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334000"/>
          </a:xfrm>
        </p:spPr>
        <p:txBody>
          <a:bodyPr vert="horz" wrap="square" lIns="92075" tIns="46038" rIns="92075" bIns="46038" anchor="t" anchorCtr="0"/>
          <a:lstStyle/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zh-CN" altLang="en-US" sz="2000" b="1" kern="1200" dirty="0"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语法规则：</a:t>
            </a:r>
            <a:endParaRPr lang="en-US" altLang="en-US" sz="2000" b="1" kern="1200" dirty="0"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endParaRPr lang="en-US" altLang="en-US" sz="2000" kern="1200" dirty="0">
              <a:latin typeface="Consolas" panose="020B0609020204030204" pitchFamily="49" charset="0"/>
              <a:ea typeface="黑体" panose="02010609060101010101" pitchFamily="49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2000" kern="1200" dirty="0">
                <a:latin typeface="Consolas" panose="020B0609020204030204" pitchFamily="49" charset="0"/>
                <a:ea typeface="黑体" panose="02010609060101010101" pitchFamily="49" charset="-122"/>
                <a:cs typeface="+mn-cs"/>
              </a:rPr>
              <a:t>switch (</a:t>
            </a:r>
            <a:r>
              <a:rPr lang="en-US" altLang="en-US" sz="2000" kern="1200" dirty="0">
                <a:solidFill>
                  <a:srgbClr val="FF0000"/>
                </a:solidFill>
                <a:latin typeface="Consolas" panose="020B0609020204030204" pitchFamily="49" charset="0"/>
                <a:ea typeface="黑体" panose="02010609060101010101" pitchFamily="49" charset="-122"/>
                <a:cs typeface="+mn-cs"/>
              </a:rPr>
              <a:t>status</a:t>
            </a:r>
            <a:r>
              <a:rPr lang="en-US" altLang="en-US" sz="2000" kern="1200" dirty="0">
                <a:latin typeface="Consolas" panose="020B0609020204030204" pitchFamily="49" charset="0"/>
                <a:ea typeface="黑体" panose="02010609060101010101" pitchFamily="49" charset="-122"/>
                <a:cs typeface="+mn-cs"/>
              </a:rPr>
              <a:t>) {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2000" kern="1200" dirty="0">
                <a:latin typeface="Consolas" panose="020B0609020204030204" pitchFamily="49" charset="0"/>
                <a:ea typeface="黑体" panose="02010609060101010101" pitchFamily="49" charset="-122"/>
                <a:cs typeface="+mn-cs"/>
              </a:rPr>
              <a:t>  case 0:  compute taxes for single filers;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2000" kern="1200" dirty="0">
                <a:latin typeface="Consolas" panose="020B0609020204030204" pitchFamily="49" charset="0"/>
                <a:ea typeface="黑体" panose="02010609060101010101" pitchFamily="49" charset="-122"/>
                <a:cs typeface="+mn-cs"/>
              </a:rPr>
              <a:t>           </a:t>
            </a:r>
            <a:r>
              <a:rPr lang="en-US" altLang="en-US" sz="2000" kern="1200" dirty="0">
                <a:solidFill>
                  <a:srgbClr val="00B050"/>
                </a:solidFill>
                <a:latin typeface="Consolas" panose="020B0609020204030204" pitchFamily="49" charset="0"/>
                <a:ea typeface="黑体" panose="02010609060101010101" pitchFamily="49" charset="-122"/>
                <a:cs typeface="+mn-cs"/>
              </a:rPr>
              <a:t>break;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2000" kern="1200" dirty="0">
                <a:latin typeface="Consolas" panose="020B0609020204030204" pitchFamily="49" charset="0"/>
                <a:ea typeface="黑体" panose="02010609060101010101" pitchFamily="49" charset="-122"/>
                <a:cs typeface="+mn-cs"/>
              </a:rPr>
              <a:t>  case 1:  compute taxes for married file jointly;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2000" kern="1200" dirty="0">
                <a:latin typeface="Consolas" panose="020B0609020204030204" pitchFamily="49" charset="0"/>
                <a:ea typeface="黑体" panose="02010609060101010101" pitchFamily="49" charset="-122"/>
                <a:cs typeface="+mn-cs"/>
              </a:rPr>
              <a:t>           </a:t>
            </a:r>
            <a:r>
              <a:rPr lang="en-US" altLang="en-US" sz="2000" kern="1200" dirty="0">
                <a:solidFill>
                  <a:srgbClr val="00B050"/>
                </a:solidFill>
                <a:latin typeface="Consolas" panose="020B0609020204030204" pitchFamily="49" charset="0"/>
                <a:ea typeface="黑体" panose="02010609060101010101" pitchFamily="49" charset="-122"/>
                <a:cs typeface="+mn-cs"/>
              </a:rPr>
              <a:t>break;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2000" kern="1200" dirty="0">
                <a:latin typeface="Consolas" panose="020B0609020204030204" pitchFamily="49" charset="0"/>
                <a:ea typeface="黑体" panose="02010609060101010101" pitchFamily="49" charset="-122"/>
                <a:cs typeface="+mn-cs"/>
              </a:rPr>
              <a:t>  case 2:  compute taxes for married file separately;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2000" kern="1200" dirty="0">
                <a:latin typeface="Consolas" panose="020B0609020204030204" pitchFamily="49" charset="0"/>
                <a:ea typeface="黑体" panose="02010609060101010101" pitchFamily="49" charset="-122"/>
                <a:cs typeface="+mn-cs"/>
              </a:rPr>
              <a:t>           </a:t>
            </a:r>
            <a:r>
              <a:rPr lang="en-US" altLang="en-US" sz="2000" kern="1200" dirty="0">
                <a:solidFill>
                  <a:srgbClr val="00B050"/>
                </a:solidFill>
                <a:latin typeface="Consolas" panose="020B0609020204030204" pitchFamily="49" charset="0"/>
                <a:ea typeface="黑体" panose="02010609060101010101" pitchFamily="49" charset="-122"/>
                <a:cs typeface="+mn-cs"/>
              </a:rPr>
              <a:t>break;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2000" kern="1200" dirty="0">
                <a:latin typeface="Consolas" panose="020B0609020204030204" pitchFamily="49" charset="0"/>
                <a:ea typeface="黑体" panose="02010609060101010101" pitchFamily="49" charset="-122"/>
                <a:cs typeface="+mn-cs"/>
              </a:rPr>
              <a:t>  case 3:  compute taxes for head of household;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2000" kern="1200" dirty="0">
                <a:latin typeface="Consolas" panose="020B0609020204030204" pitchFamily="49" charset="0"/>
                <a:ea typeface="黑体" panose="02010609060101010101" pitchFamily="49" charset="-122"/>
                <a:cs typeface="+mn-cs"/>
              </a:rPr>
              <a:t>           </a:t>
            </a:r>
            <a:r>
              <a:rPr lang="en-US" altLang="en-US" sz="2000" kern="1200" dirty="0">
                <a:solidFill>
                  <a:srgbClr val="00B050"/>
                </a:solidFill>
                <a:latin typeface="Consolas" panose="020B0609020204030204" pitchFamily="49" charset="0"/>
                <a:ea typeface="黑体" panose="02010609060101010101" pitchFamily="49" charset="-122"/>
                <a:cs typeface="+mn-cs"/>
              </a:rPr>
              <a:t>break;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2000" kern="1200" dirty="0">
                <a:latin typeface="Consolas" panose="020B0609020204030204" pitchFamily="49" charset="0"/>
                <a:ea typeface="黑体" panose="02010609060101010101" pitchFamily="49" charset="-122"/>
                <a:cs typeface="+mn-cs"/>
              </a:rPr>
              <a:t>  default: System.out.println("Errors: invalid status");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2000" kern="1200" dirty="0">
                <a:latin typeface="Consolas" panose="020B0609020204030204" pitchFamily="49" charset="0"/>
                <a:ea typeface="黑体" panose="02010609060101010101" pitchFamily="49" charset="-122"/>
                <a:cs typeface="+mn-cs"/>
              </a:rPr>
              <a:t>           System.exit(1);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2000" kern="1200" dirty="0">
                <a:latin typeface="Consolas" panose="020B0609020204030204" pitchFamily="49" charset="0"/>
                <a:ea typeface="黑体" panose="02010609060101010101" pitchFamily="49" charset="-122"/>
                <a:cs typeface="+mn-cs"/>
              </a:rPr>
              <a:t>}</a:t>
            </a:r>
          </a:p>
        </p:txBody>
      </p:sp>
      <p:sp>
        <p:nvSpPr>
          <p:cNvPr id="4813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34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/>
          </p:nvPr>
        </p:nvSpPr>
        <p:spPr>
          <a:xfrm>
            <a:off x="685800" y="165100"/>
            <a:ext cx="7772400" cy="536575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sz="3800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switch</a:t>
            </a: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 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语句流程图</a:t>
            </a:r>
          </a:p>
        </p:txBody>
      </p:sp>
      <p:sp>
        <p:nvSpPr>
          <p:cNvPr id="49155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35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49156" name="Rectangle 7"/>
          <p:cNvSpPr/>
          <p:nvPr/>
        </p:nvSpPr>
        <p:spPr>
          <a:xfrm>
            <a:off x="2743200" y="18859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9157" name="Rectangle 9"/>
          <p:cNvSpPr/>
          <p:nvPr/>
        </p:nvSpPr>
        <p:spPr>
          <a:xfrm>
            <a:off x="0" y="18859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pic>
        <p:nvPicPr>
          <p:cNvPr id="4915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650" y="1035050"/>
            <a:ext cx="8064500" cy="53387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switch</a:t>
            </a: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j-cs"/>
              </a:rPr>
              <a:t>语句的规则</a:t>
            </a:r>
          </a:p>
        </p:txBody>
      </p:sp>
      <p:sp>
        <p:nvSpPr>
          <p:cNvPr id="50179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36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50180" name="Rectangle 5"/>
          <p:cNvSpPr/>
          <p:nvPr/>
        </p:nvSpPr>
        <p:spPr>
          <a:xfrm>
            <a:off x="3733800" y="1257300"/>
            <a:ext cx="5181600" cy="4495800"/>
          </a:xfrm>
          <a:prstGeom prst="rect">
            <a:avLst/>
          </a:prstGeom>
          <a:noFill/>
          <a:ln w="9525" cap="flat" cmpd="sng">
            <a:solidFill>
              <a:srgbClr val="0070C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2075" tIns="46038" rIns="92075" bIns="46038"/>
          <a:lstStyle/>
          <a:p>
            <a: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zh-CN" altLang="en-US" sz="1800" b="1" dirty="0">
                <a:latin typeface="Consolas" panose="020B0609020204030204" pitchFamily="49" charset="0"/>
                <a:ea typeface="黑体" panose="02010609060101010101" pitchFamily="49" charset="-122"/>
              </a:rPr>
              <a:t>语法规则：</a:t>
            </a:r>
            <a:endParaRPr lang="en-US" altLang="zh-CN" sz="1800" b="1" dirty="0">
              <a:latin typeface="Consolas" panose="020B0609020204030204" pitchFamily="49" charset="0"/>
              <a:ea typeface="黑体" panose="02010609060101010101" pitchFamily="49" charset="-122"/>
            </a:endParaRPr>
          </a:p>
          <a:p>
            <a: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endParaRPr lang="en-US" altLang="en-US" sz="1900" b="1" dirty="0">
              <a:latin typeface="Consolas" panose="020B0609020204030204" pitchFamily="49" charset="0"/>
              <a:ea typeface="黑体" panose="02010609060101010101" pitchFamily="49" charset="-122"/>
            </a:endParaRPr>
          </a:p>
          <a:p>
            <a: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switch (</a:t>
            </a:r>
            <a:r>
              <a:rPr lang="en-US" altLang="en-US" sz="1800" b="1" dirty="0">
                <a:solidFill>
                  <a:srgbClr val="FF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switch-expression</a:t>
            </a: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) {</a:t>
            </a:r>
          </a:p>
          <a:p>
            <a: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  case </a:t>
            </a:r>
            <a:r>
              <a:rPr lang="en-US" altLang="en-US" sz="1800" b="1" dirty="0">
                <a:solidFill>
                  <a:srgbClr val="0070C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value1</a:t>
            </a: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:  statement(s)1;</a:t>
            </a:r>
          </a:p>
          <a:p>
            <a: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           break;</a:t>
            </a:r>
          </a:p>
          <a:p>
            <a: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  case </a:t>
            </a:r>
            <a:r>
              <a:rPr lang="en-US" altLang="en-US" sz="1800" b="1" dirty="0">
                <a:solidFill>
                  <a:srgbClr val="0070C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value2</a:t>
            </a: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: statement(s)2;</a:t>
            </a:r>
          </a:p>
          <a:p>
            <a: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           break;</a:t>
            </a:r>
          </a:p>
          <a:p>
            <a: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  … </a:t>
            </a: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  <a:sym typeface="+mn-ea"/>
              </a:rPr>
              <a:t>… </a:t>
            </a: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… </a:t>
            </a:r>
          </a:p>
          <a:p>
            <a: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  case </a:t>
            </a:r>
            <a:r>
              <a:rPr lang="en-US" altLang="en-US" sz="1800" b="1" dirty="0">
                <a:solidFill>
                  <a:srgbClr val="0070C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valueN</a:t>
            </a: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: statement(s)N;</a:t>
            </a:r>
          </a:p>
          <a:p>
            <a: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           break;</a:t>
            </a:r>
          </a:p>
          <a:p>
            <a: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  </a:t>
            </a:r>
            <a:r>
              <a:rPr lang="en-US" altLang="en-US" sz="1800" b="1" dirty="0">
                <a:solidFill>
                  <a:srgbClr val="00B05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default</a:t>
            </a: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: </a:t>
            </a:r>
            <a:r>
              <a:rPr lang="en-US" altLang="en-US" sz="1800" b="1" dirty="0">
                <a:solidFill>
                  <a:srgbClr val="00B05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statement(s)-for-default</a:t>
            </a:r>
            <a:r>
              <a:rPr lang="en-US" altLang="en-US" sz="1800" b="1" dirty="0">
                <a:solidFill>
                  <a:schemeClr val="tx1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;</a:t>
            </a:r>
            <a:endParaRPr lang="en-US" altLang="en-US" sz="1800" b="1" dirty="0">
              <a:latin typeface="Courier New" panose="02070309020205020404" pitchFamily="49" charset="0"/>
              <a:ea typeface="黑体" panose="02010609060101010101" pitchFamily="49" charset="-122"/>
            </a:endParaRPr>
          </a:p>
          <a:p>
            <a: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}</a:t>
            </a:r>
          </a:p>
        </p:txBody>
      </p:sp>
      <p:grpSp>
        <p:nvGrpSpPr>
          <p:cNvPr id="2" name="组合 12"/>
          <p:cNvGrpSpPr/>
          <p:nvPr/>
        </p:nvGrpSpPr>
        <p:grpSpPr>
          <a:xfrm>
            <a:off x="762000" y="1333500"/>
            <a:ext cx="4419600" cy="1790700"/>
            <a:chOff x="762000" y="1333500"/>
            <a:chExt cx="4419600" cy="1790700"/>
          </a:xfrm>
        </p:grpSpPr>
        <p:sp>
          <p:nvSpPr>
            <p:cNvPr id="50190" name="Rectangle 6"/>
            <p:cNvSpPr/>
            <p:nvPr/>
          </p:nvSpPr>
          <p:spPr>
            <a:xfrm>
              <a:off x="762000" y="1333500"/>
              <a:ext cx="2743200" cy="1790700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2075" tIns="46038" rIns="92075" bIns="46038"/>
            <a:lstStyle/>
            <a:p>
              <a:pPr marL="55880" indent="-55880" algn="just" defTabSz="287655" eaLnBrk="0" hangingPunct="0">
                <a:lnSpc>
                  <a:spcPct val="90000"/>
                </a:lnSpc>
                <a:buClr>
                  <a:schemeClr val="tx2"/>
                </a:buClr>
                <a:buSzPct val="75000"/>
                <a:buFont typeface="Monotype Sorts" pitchFamily="2" charset="2"/>
              </a:pPr>
              <a:r>
                <a:rPr lang="en-US" altLang="zh-CN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switch</a:t>
              </a:r>
              <a:r>
                <a:rPr lang="zh-CN" altLang="en-US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语句中表达式的值必须是整型、字符或字符串型。即</a:t>
              </a:r>
              <a:r>
                <a:rPr lang="en-US" altLang="zh-CN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int</a:t>
              </a:r>
              <a:r>
                <a:rPr lang="zh-CN" altLang="en-US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、</a:t>
              </a:r>
              <a:r>
                <a:rPr lang="en-US" altLang="zh-CN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short</a:t>
              </a:r>
              <a:r>
                <a:rPr lang="zh-CN" altLang="en-US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、</a:t>
              </a:r>
              <a:r>
                <a:rPr lang="en-US" altLang="zh-CN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byte</a:t>
              </a:r>
              <a:r>
                <a:rPr lang="zh-CN" altLang="en-US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或者</a:t>
              </a:r>
              <a:r>
                <a:rPr lang="en-US" altLang="zh-CN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char</a:t>
              </a:r>
              <a:r>
                <a:rPr lang="zh-CN" altLang="en-US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、</a:t>
              </a:r>
              <a:r>
                <a:rPr lang="en-US" altLang="zh-CN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String</a:t>
              </a:r>
              <a:r>
                <a:rPr lang="zh-CN" altLang="en-US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型。</a:t>
              </a:r>
              <a:r>
                <a:rPr lang="en-US" altLang="zh-CN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Switch</a:t>
              </a:r>
              <a:r>
                <a:rPr lang="zh-CN" altLang="en-US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会根据表达式的值，执行符合常量表达式的语句序列</a:t>
              </a:r>
              <a:endParaRPr lang="en-US" altLang="en-US" sz="1800" b="1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50191" name="Line 7"/>
            <p:cNvSpPr/>
            <p:nvPr/>
          </p:nvSpPr>
          <p:spPr>
            <a:xfrm>
              <a:off x="3467100" y="1447800"/>
              <a:ext cx="1714500" cy="571500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sm" len="sm"/>
              <a:tailEnd type="stealth" w="sm" len="sm"/>
            </a:ln>
          </p:spPr>
        </p:sp>
      </p:grpSp>
      <p:grpSp>
        <p:nvGrpSpPr>
          <p:cNvPr id="3" name="组合 28"/>
          <p:cNvGrpSpPr/>
          <p:nvPr/>
        </p:nvGrpSpPr>
        <p:grpSpPr>
          <a:xfrm>
            <a:off x="762000" y="2514600"/>
            <a:ext cx="3352800" cy="2247900"/>
            <a:chOff x="762000" y="2628900"/>
            <a:chExt cx="3352801" cy="2247900"/>
          </a:xfrm>
        </p:grpSpPr>
        <p:sp>
          <p:nvSpPr>
            <p:cNvPr id="50183" name="TextBox 22"/>
            <p:cNvSpPr txBox="1"/>
            <p:nvPr/>
          </p:nvSpPr>
          <p:spPr>
            <a:xfrm>
              <a:off x="762000" y="3371671"/>
              <a:ext cx="2743200" cy="1200329"/>
            </a:xfrm>
            <a:prstGeom prst="rect">
              <a:avLst/>
            </a:prstGeom>
            <a:noFill/>
            <a:ln w="9525" cap="flat" cmpd="sng">
              <a:solidFill>
                <a:srgbClr val="0070C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just"/>
              <a:r>
                <a:rPr lang="zh-CN" altLang="en-US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当表达式的值没有匹配的常量表达式时，则执行</a:t>
              </a:r>
              <a:r>
                <a:rPr lang="en-US" altLang="zh-CN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default</a:t>
              </a:r>
              <a:r>
                <a:rPr lang="zh-CN" altLang="en-US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定义的语句序列，即“语句序列</a:t>
              </a:r>
              <a:r>
                <a:rPr lang="en-US" altLang="zh-CN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n+1”</a:t>
              </a:r>
              <a:r>
                <a:rPr lang="zh-CN" altLang="en-US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。</a:t>
              </a:r>
              <a:endParaRPr lang="zh-CN" altLang="en-US" sz="18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50184" name="组合 27"/>
            <p:cNvGrpSpPr/>
            <p:nvPr/>
          </p:nvGrpSpPr>
          <p:grpSpPr>
            <a:xfrm>
              <a:off x="3535045" y="2628900"/>
              <a:ext cx="579756" cy="2247900"/>
              <a:chOff x="3535045" y="2628900"/>
              <a:chExt cx="579756" cy="2247900"/>
            </a:xfrm>
          </p:grpSpPr>
          <p:grpSp>
            <p:nvGrpSpPr>
              <p:cNvPr id="50185" name="组合 21"/>
              <p:cNvGrpSpPr/>
              <p:nvPr/>
            </p:nvGrpSpPr>
            <p:grpSpPr>
              <a:xfrm>
                <a:off x="3543300" y="2628900"/>
                <a:ext cx="571501" cy="1600200"/>
                <a:chOff x="2171699" y="2590800"/>
                <a:chExt cx="647701" cy="1600200"/>
              </a:xfrm>
            </p:grpSpPr>
            <p:cxnSp>
              <p:nvCxnSpPr>
                <p:cNvPr id="50187" name="直接箭头连接符 14"/>
                <p:cNvCxnSpPr/>
                <p:nvPr/>
              </p:nvCxnSpPr>
              <p:spPr>
                <a:xfrm flipV="1">
                  <a:off x="2171700" y="2590800"/>
                  <a:ext cx="647700" cy="857250"/>
                </a:xfrm>
                <a:prstGeom prst="straightConnector1">
                  <a:avLst/>
                </a:prstGeom>
                <a:ln w="12700" cap="flat" cmpd="sng">
                  <a:solidFill>
                    <a:srgbClr val="0070C0"/>
                  </a:solidFill>
                  <a:prstDash val="solid"/>
                  <a:headEnd type="none" w="sm" len="sm"/>
                  <a:tailEnd type="arrow" w="med" len="med"/>
                </a:ln>
              </p:spPr>
            </p:cxnSp>
            <p:cxnSp>
              <p:nvCxnSpPr>
                <p:cNvPr id="50188" name="直接箭头连接符 16"/>
                <p:cNvCxnSpPr/>
                <p:nvPr/>
              </p:nvCxnSpPr>
              <p:spPr>
                <a:xfrm flipV="1">
                  <a:off x="2171700" y="3200400"/>
                  <a:ext cx="533400" cy="247650"/>
                </a:xfrm>
                <a:prstGeom prst="straightConnector1">
                  <a:avLst/>
                </a:prstGeom>
                <a:ln w="12700" cap="flat" cmpd="sng">
                  <a:solidFill>
                    <a:srgbClr val="0070C0"/>
                  </a:solidFill>
                  <a:prstDash val="solid"/>
                  <a:headEnd type="none" w="sm" len="sm"/>
                  <a:tailEnd type="arrow" w="med" len="med"/>
                </a:ln>
              </p:spPr>
            </p:cxnSp>
            <p:cxnSp>
              <p:nvCxnSpPr>
                <p:cNvPr id="50189" name="直接箭头连接符 18"/>
                <p:cNvCxnSpPr/>
                <p:nvPr/>
              </p:nvCxnSpPr>
              <p:spPr>
                <a:xfrm rot="-5400000" flipH="1">
                  <a:off x="2076449" y="3562350"/>
                  <a:ext cx="723900" cy="533400"/>
                </a:xfrm>
                <a:prstGeom prst="straightConnector1">
                  <a:avLst/>
                </a:prstGeom>
                <a:ln w="12700" cap="flat" cmpd="sng">
                  <a:solidFill>
                    <a:srgbClr val="0070C0"/>
                  </a:solidFill>
                  <a:prstDash val="solid"/>
                  <a:headEnd type="none" w="sm" len="sm"/>
                  <a:tailEnd type="arrow" w="med" len="med"/>
                </a:ln>
              </p:spPr>
            </p:cxnSp>
          </p:grpSp>
          <p:cxnSp>
            <p:nvCxnSpPr>
              <p:cNvPr id="50186" name="直接箭头连接符 25"/>
              <p:cNvCxnSpPr/>
              <p:nvPr/>
            </p:nvCxnSpPr>
            <p:spPr>
              <a:xfrm>
                <a:off x="3535045" y="3504565"/>
                <a:ext cx="541655" cy="1372235"/>
              </a:xfrm>
              <a:prstGeom prst="straightConnector1">
                <a:avLst/>
              </a:prstGeom>
              <a:ln w="38100" cap="flat" cmpd="sng">
                <a:solidFill>
                  <a:srgbClr val="0070C0"/>
                </a:solidFill>
                <a:prstDash val="solid"/>
                <a:headEnd type="none" w="sm" len="sm"/>
                <a:tailEnd type="arrow" w="med" len="med"/>
              </a:ln>
            </p:spPr>
          </p:cxnSp>
        </p:grpSp>
      </p:grpSp>
      <p:sp>
        <p:nvSpPr>
          <p:cNvPr id="4" name="文本框 3"/>
          <p:cNvSpPr txBox="1"/>
          <p:nvPr/>
        </p:nvSpPr>
        <p:spPr>
          <a:xfrm>
            <a:off x="3842385" y="5269230"/>
            <a:ext cx="4953635" cy="348615"/>
          </a:xfrm>
          <a:prstGeom prst="rect">
            <a:avLst/>
          </a:pr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</p:spPr>
        <p:txBody>
          <a:bodyPr wrap="square" rtlCol="0">
            <a:noAutofit/>
          </a:bodyPr>
          <a:lstStyle/>
          <a:p>
            <a:r>
              <a:rPr lang="en-US" altLang="zh-CN" sz="20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…… //other statement(s)</a:t>
            </a:r>
            <a:endParaRPr lang="en-US" altLang="zh-CN" sz="2000" b="1">
              <a:solidFill>
                <a:schemeClr val="accent2"/>
              </a:solidFill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switch</a:t>
            </a: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j-cs"/>
              </a:rPr>
              <a:t>语句的规则</a:t>
            </a:r>
          </a:p>
        </p:txBody>
      </p:sp>
      <p:sp>
        <p:nvSpPr>
          <p:cNvPr id="51203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37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grpSp>
        <p:nvGrpSpPr>
          <p:cNvPr id="2" name="组合 14"/>
          <p:cNvGrpSpPr/>
          <p:nvPr/>
        </p:nvGrpSpPr>
        <p:grpSpPr>
          <a:xfrm>
            <a:off x="342900" y="3581400"/>
            <a:ext cx="3810000" cy="1524000"/>
            <a:chOff x="342900" y="3771900"/>
            <a:chExt cx="3810000" cy="1524000"/>
          </a:xfrm>
        </p:grpSpPr>
        <p:sp>
          <p:nvSpPr>
            <p:cNvPr id="51212" name="Rectangle 15"/>
            <p:cNvSpPr/>
            <p:nvPr/>
          </p:nvSpPr>
          <p:spPr>
            <a:xfrm>
              <a:off x="342900" y="3771900"/>
              <a:ext cx="3048000" cy="1524000"/>
            </a:xfrm>
            <a:prstGeom prst="rect">
              <a:avLst/>
            </a:prstGeom>
            <a:noFill/>
            <a:ln w="9525" cap="flat" cmpd="sng">
              <a:solidFill>
                <a:srgbClr val="00B05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2075" tIns="46038" rIns="92075" bIns="46038"/>
            <a:lstStyle/>
            <a:p>
              <a:pPr marL="55880" indent="-55880" algn="just" defTabSz="287655" eaLnBrk="0" hangingPunct="0">
                <a:buClr>
                  <a:schemeClr val="tx2"/>
                </a:buClr>
                <a:buSzPct val="75000"/>
                <a:buFont typeface="Monotype Sorts" pitchFamily="2" charset="2"/>
                <a:buNone/>
              </a:pPr>
              <a:r>
                <a:rPr lang="en-US" altLang="en-US" sz="1800" b="1" dirty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	 </a:t>
              </a:r>
              <a:r>
                <a:rPr lang="en-US" altLang="zh-CN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default</a:t>
              </a:r>
              <a:r>
                <a:rPr lang="zh-CN" altLang="en-US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是可选参数，如果没有该参数，并且所有常量值与表达式的值不匹配，那么</a:t>
              </a:r>
              <a:r>
                <a:rPr lang="en-US" altLang="zh-CN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switch</a:t>
              </a:r>
              <a:r>
                <a:rPr lang="zh-CN" altLang="en-US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语句就不会进行任何操作。</a:t>
              </a:r>
              <a:endParaRPr lang="en-US" altLang="en-US" sz="1800" b="1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51213" name="Line 16"/>
            <p:cNvSpPr/>
            <p:nvPr/>
          </p:nvSpPr>
          <p:spPr>
            <a:xfrm>
              <a:off x="3390900" y="4152900"/>
              <a:ext cx="762000" cy="342900"/>
            </a:xfrm>
            <a:prstGeom prst="line">
              <a:avLst/>
            </a:prstGeom>
            <a:ln w="12700" cap="flat" cmpd="sng">
              <a:solidFill>
                <a:srgbClr val="00B050"/>
              </a:solidFill>
              <a:prstDash val="solid"/>
              <a:headEnd type="none" w="sm" len="sm"/>
              <a:tailEnd type="stealth" w="sm" len="sm"/>
            </a:ln>
          </p:spPr>
        </p:sp>
      </p:grpSp>
      <p:sp>
        <p:nvSpPr>
          <p:cNvPr id="51205" name="Rectangle 5"/>
          <p:cNvSpPr/>
          <p:nvPr/>
        </p:nvSpPr>
        <p:spPr>
          <a:xfrm>
            <a:off x="3733800" y="1257300"/>
            <a:ext cx="5181600" cy="4495800"/>
          </a:xfrm>
          <a:prstGeom prst="rect">
            <a:avLst/>
          </a:prstGeom>
          <a:noFill/>
          <a:ln w="9525" cap="flat" cmpd="sng">
            <a:solidFill>
              <a:srgbClr val="0070C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2075" tIns="46038" rIns="92075" bIns="46038"/>
          <a:lstStyle/>
          <a:p>
            <a: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endParaRPr lang="en-US" altLang="en-US" sz="1800" b="1" dirty="0">
              <a:latin typeface="Courier New" panose="02070309020205020404" pitchFamily="49" charset="0"/>
              <a:ea typeface="黑体" panose="02010609060101010101" pitchFamily="49" charset="-122"/>
            </a:endParaRPr>
          </a:p>
          <a:p>
            <a: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switch (switch-expression) {</a:t>
            </a:r>
          </a:p>
          <a:p>
            <a: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  case value1:  statement(s)1;</a:t>
            </a:r>
          </a:p>
          <a:p>
            <a: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           </a:t>
            </a:r>
            <a:r>
              <a:rPr lang="en-US" altLang="en-US" sz="1800" b="1" dirty="0">
                <a:solidFill>
                  <a:srgbClr val="FF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break</a:t>
            </a: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;</a:t>
            </a:r>
          </a:p>
          <a:p>
            <a: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  case value2: statement(s)2;</a:t>
            </a:r>
          </a:p>
          <a:p>
            <a: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           </a:t>
            </a:r>
            <a:r>
              <a:rPr lang="en-US" altLang="en-US" sz="1800" b="1" dirty="0">
                <a:solidFill>
                  <a:srgbClr val="FF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break</a:t>
            </a: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;</a:t>
            </a:r>
          </a:p>
          <a:p>
            <a: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  … … </a:t>
            </a:r>
          </a:p>
          <a:p>
            <a: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  case valueN: statement(s)N;</a:t>
            </a:r>
          </a:p>
          <a:p>
            <a: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           </a:t>
            </a:r>
            <a:r>
              <a:rPr lang="en-US" altLang="en-US" sz="1800" b="1" dirty="0">
                <a:solidFill>
                  <a:srgbClr val="FF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break</a:t>
            </a: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;</a:t>
            </a:r>
          </a:p>
          <a:p>
            <a: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  </a:t>
            </a:r>
            <a:r>
              <a:rPr lang="en-US" altLang="en-US" sz="1800" b="1" dirty="0">
                <a:solidFill>
                  <a:srgbClr val="339933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default</a:t>
            </a: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: </a:t>
            </a:r>
            <a:r>
              <a:rPr lang="en-US" altLang="en-US" sz="1800" b="1" dirty="0">
                <a:solidFill>
                  <a:srgbClr val="00B05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statement(s)-for-default</a:t>
            </a: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;</a:t>
            </a:r>
          </a:p>
          <a:p>
            <a: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altLang="en-US" sz="1800" b="1" dirty="0">
                <a:latin typeface="Courier New" panose="02070309020205020404" pitchFamily="49" charset="0"/>
                <a:ea typeface="黑体" panose="02010609060101010101" pitchFamily="49" charset="-122"/>
              </a:rPr>
              <a:t>}</a:t>
            </a:r>
          </a:p>
        </p:txBody>
      </p:sp>
      <p:grpSp>
        <p:nvGrpSpPr>
          <p:cNvPr id="3" name="组合 18"/>
          <p:cNvGrpSpPr/>
          <p:nvPr/>
        </p:nvGrpSpPr>
        <p:grpSpPr>
          <a:xfrm>
            <a:off x="342900" y="1257300"/>
            <a:ext cx="4953000" cy="2781300"/>
            <a:chOff x="342900" y="1257300"/>
            <a:chExt cx="4953000" cy="2781300"/>
          </a:xfrm>
        </p:grpSpPr>
        <p:grpSp>
          <p:nvGrpSpPr>
            <p:cNvPr id="51207" name="组合 16"/>
            <p:cNvGrpSpPr/>
            <p:nvPr/>
          </p:nvGrpSpPr>
          <p:grpSpPr>
            <a:xfrm>
              <a:off x="3390900" y="2209800"/>
              <a:ext cx="1905000" cy="1828800"/>
              <a:chOff x="3390900" y="2209800"/>
              <a:chExt cx="1905000" cy="1828800"/>
            </a:xfrm>
          </p:grpSpPr>
          <p:sp>
            <p:nvSpPr>
              <p:cNvPr id="51209" name="Line 7"/>
              <p:cNvSpPr/>
              <p:nvPr/>
            </p:nvSpPr>
            <p:spPr>
              <a:xfrm>
                <a:off x="3390900" y="2209800"/>
                <a:ext cx="1866900" cy="228600"/>
              </a:xfrm>
              <a:prstGeom prst="line">
                <a:avLst/>
              </a:prstGeom>
              <a:ln w="12700" cap="flat" cmpd="sng">
                <a:solidFill>
                  <a:srgbClr val="FF0000"/>
                </a:solidFill>
                <a:prstDash val="solid"/>
                <a:headEnd type="none" w="sm" len="sm"/>
                <a:tailEnd type="stealth" w="sm" len="sm"/>
              </a:ln>
            </p:spPr>
          </p:sp>
          <p:sp>
            <p:nvSpPr>
              <p:cNvPr id="51210" name="Line 13"/>
              <p:cNvSpPr/>
              <p:nvPr/>
            </p:nvSpPr>
            <p:spPr>
              <a:xfrm>
                <a:off x="3390900" y="2209800"/>
                <a:ext cx="1866900" cy="876300"/>
              </a:xfrm>
              <a:prstGeom prst="line">
                <a:avLst/>
              </a:prstGeom>
              <a:ln w="12700" cap="flat" cmpd="sng">
                <a:solidFill>
                  <a:srgbClr val="FF0000"/>
                </a:solidFill>
                <a:prstDash val="solid"/>
                <a:headEnd type="none" w="sm" len="sm"/>
                <a:tailEnd type="stealth" w="sm" len="sm"/>
              </a:ln>
            </p:spPr>
          </p:sp>
          <p:sp>
            <p:nvSpPr>
              <p:cNvPr id="51211" name="Line 14"/>
              <p:cNvSpPr/>
              <p:nvPr/>
            </p:nvSpPr>
            <p:spPr>
              <a:xfrm>
                <a:off x="3390900" y="2209800"/>
                <a:ext cx="1905000" cy="1828800"/>
              </a:xfrm>
              <a:prstGeom prst="line">
                <a:avLst/>
              </a:prstGeom>
              <a:ln w="12700" cap="flat" cmpd="sng">
                <a:solidFill>
                  <a:srgbClr val="FF0000"/>
                </a:solidFill>
                <a:prstDash val="solid"/>
                <a:headEnd type="none" w="sm" len="sm"/>
                <a:tailEnd type="stealth" w="sm" len="sm"/>
              </a:ln>
            </p:spPr>
          </p:sp>
        </p:grpSp>
        <p:sp>
          <p:nvSpPr>
            <p:cNvPr id="51208" name="TextBox 17"/>
            <p:cNvSpPr txBox="1"/>
            <p:nvPr/>
          </p:nvSpPr>
          <p:spPr>
            <a:xfrm>
              <a:off x="342900" y="1257300"/>
              <a:ext cx="3048000" cy="2030095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just">
                <a:buNone/>
              </a:pPr>
              <a:r>
                <a:rPr lang="en-US" altLang="en-US" sz="1800" b="1" dirty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break </a:t>
              </a:r>
              <a:r>
                <a:rPr lang="en-US" altLang="zh-CN" sz="1800" b="1" dirty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是</a:t>
              </a:r>
              <a:r>
                <a:rPr lang="zh-CN" altLang="en-US" sz="1800" b="1" dirty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可选的，但通常将它放在每个</a:t>
              </a:r>
              <a:r>
                <a:rPr lang="en-US" altLang="zh-CN" sz="1800" b="1" dirty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case</a:t>
              </a:r>
              <a:r>
                <a:rPr lang="zh-CN" altLang="en-US" sz="1800" b="1" dirty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分支的结尾以终止后面的</a:t>
              </a:r>
              <a:r>
                <a:rPr lang="en-US" altLang="zh-CN" sz="1800" b="1" dirty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case</a:t>
              </a:r>
              <a:r>
                <a:rPr lang="zh-CN" altLang="en-US" sz="1800" b="1" dirty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分支执行。如果某个</a:t>
              </a:r>
              <a:r>
                <a:rPr lang="en-US" altLang="zh-CN" sz="1800" b="1" dirty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case</a:t>
              </a:r>
              <a:r>
                <a:rPr lang="zh-CN" altLang="en-US" sz="1800" b="1" dirty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分支没有</a:t>
              </a:r>
              <a:r>
                <a:rPr lang="en-US" altLang="zh-CN" sz="1800" b="1" dirty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break</a:t>
              </a:r>
              <a:r>
                <a:rPr lang="zh-CN" altLang="en-US" sz="1800" b="1" dirty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结尾，则该分支执行完后，程序会继续执行后面的</a:t>
              </a:r>
              <a:r>
                <a:rPr lang="en-US" altLang="zh-CN" sz="1800" b="1" dirty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case</a:t>
              </a:r>
              <a:r>
                <a:rPr lang="zh-CN" altLang="en-US" sz="1800" b="1" dirty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分支。</a:t>
              </a:r>
              <a:endParaRPr lang="zh-CN" altLang="en-US" sz="1800" b="1" dirty="0">
                <a:latin typeface="Times New Roman" panose="02020603050405020304" pitchFamily="18" charset="0"/>
                <a:ea typeface="华文楷体" panose="0201060004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j-cs"/>
              </a:rPr>
              <a:t>跟踪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switch</a:t>
            </a: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j-cs"/>
              </a:rPr>
              <a:t>语句</a:t>
            </a:r>
          </a:p>
        </p:txBody>
      </p:sp>
      <p:sp>
        <p:nvSpPr>
          <p:cNvPr id="52227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38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52228" name="Rectangle 3"/>
          <p:cNvSpPr/>
          <p:nvPr/>
        </p:nvSpPr>
        <p:spPr>
          <a:xfrm>
            <a:off x="2705100" y="261937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2229" name="Text Box 4"/>
          <p:cNvSpPr txBox="1"/>
          <p:nvPr/>
        </p:nvSpPr>
        <p:spPr>
          <a:xfrm>
            <a:off x="385763" y="2238375"/>
            <a:ext cx="8296275" cy="3416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/>
            <a:r>
              <a:rPr lang="en-US" altLang="en-US" b="1" dirty="0">
                <a:latin typeface="Times New Roman" panose="02020603050405020304" pitchFamily="18" charset="0"/>
              </a:rPr>
              <a:t>switch</a:t>
            </a:r>
            <a:r>
              <a:rPr lang="en-US" altLang="en-US" dirty="0">
                <a:latin typeface="Times New Roman" panose="02020603050405020304" pitchFamily="18" charset="0"/>
              </a:rPr>
              <a:t> (day) {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1: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2: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3: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4: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5: System.out.println("Weekday"); </a:t>
            </a:r>
            <a:r>
              <a:rPr lang="en-US" altLang="en-US" b="1" dirty="0">
                <a:latin typeface="Times New Roman" panose="02020603050405020304" pitchFamily="18" charset="0"/>
              </a:rPr>
              <a:t>break</a:t>
            </a:r>
            <a:r>
              <a:rPr lang="en-US" altLang="en-US" dirty="0">
                <a:latin typeface="Times New Roman" panose="02020603050405020304" pitchFamily="18" charset="0"/>
              </a:rPr>
              <a:t>;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0: 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6: System.out.println("Weekend");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}  </a:t>
            </a:r>
            <a:endParaRPr lang="en-US" altLang="en-US" u="sng" dirty="0">
              <a:latin typeface="Times New Roman" panose="02020603050405020304" pitchFamily="18" charset="0"/>
            </a:endParaRPr>
          </a:p>
        </p:txBody>
      </p:sp>
      <p:sp>
        <p:nvSpPr>
          <p:cNvPr id="52230" name="Rectangle 6"/>
          <p:cNvSpPr/>
          <p:nvPr/>
        </p:nvSpPr>
        <p:spPr>
          <a:xfrm>
            <a:off x="1447800" y="2306638"/>
            <a:ext cx="466725" cy="346075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89447" name="AutoShape 7"/>
          <p:cNvSpPr/>
          <p:nvPr/>
        </p:nvSpPr>
        <p:spPr>
          <a:xfrm>
            <a:off x="654050" y="1123950"/>
            <a:ext cx="2573338" cy="536575"/>
          </a:xfrm>
          <a:prstGeom prst="wedgeRoundRectCallout">
            <a:avLst>
              <a:gd name="adj1" fmla="val -6745"/>
              <a:gd name="adj2" fmla="val 177255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 eaLnBrk="0" hangingPunct="0"/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假设整型数</a:t>
            </a:r>
            <a:r>
              <a:rPr lang="en-US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 day 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值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是</a:t>
            </a:r>
            <a:r>
              <a:rPr lang="en-US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 2: </a:t>
            </a:r>
          </a:p>
        </p:txBody>
      </p:sp>
      <p:sp>
        <p:nvSpPr>
          <p:cNvPr id="52232" name="Rectangle 8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 eaLnBrk="0" hangingPunct="0"/>
            <a:r>
              <a:rPr lang="zh-CN" altLang="en-US" sz="1800" dirty="0">
                <a:solidFill>
                  <a:schemeClr val="bg2"/>
                </a:solidFill>
                <a:latin typeface="Forte" panose="03060902040502070203" pitchFamily="66" charset="0"/>
                <a:ea typeface="宋体" panose="02010600030101010101" pitchFamily="2" charset="-122"/>
              </a:rPr>
              <a:t>动画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j-cs"/>
              </a:rPr>
              <a:t>跟踪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switch</a:t>
            </a: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j-cs"/>
              </a:rPr>
              <a:t>语句</a:t>
            </a:r>
            <a:endParaRPr lang="en-US" altLang="en-US" kern="1200" dirty="0">
              <a:latin typeface="Consolas" panose="020B06090202040302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53251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39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53252" name="Rectangle 3"/>
          <p:cNvSpPr/>
          <p:nvPr/>
        </p:nvSpPr>
        <p:spPr>
          <a:xfrm>
            <a:off x="2705100" y="261937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3253" name="Text Box 4"/>
          <p:cNvSpPr txBox="1"/>
          <p:nvPr/>
        </p:nvSpPr>
        <p:spPr>
          <a:xfrm>
            <a:off x="385763" y="2238375"/>
            <a:ext cx="8296275" cy="3416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/>
            <a:r>
              <a:rPr lang="en-US" altLang="en-US" b="1" dirty="0">
                <a:latin typeface="Times New Roman" panose="02020603050405020304" pitchFamily="18" charset="0"/>
              </a:rPr>
              <a:t>switch</a:t>
            </a:r>
            <a:r>
              <a:rPr lang="en-US" altLang="en-US" dirty="0">
                <a:latin typeface="Times New Roman" panose="02020603050405020304" pitchFamily="18" charset="0"/>
              </a:rPr>
              <a:t> (day) {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1: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2: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3: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4: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5: System.out.println("Weekday"); </a:t>
            </a:r>
            <a:r>
              <a:rPr lang="en-US" altLang="en-US" b="1" dirty="0">
                <a:latin typeface="Times New Roman" panose="02020603050405020304" pitchFamily="18" charset="0"/>
              </a:rPr>
              <a:t>break</a:t>
            </a:r>
            <a:r>
              <a:rPr lang="en-US" altLang="en-US" dirty="0">
                <a:latin typeface="Times New Roman" panose="02020603050405020304" pitchFamily="18" charset="0"/>
              </a:rPr>
              <a:t>;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0: 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6: System.out.println("Weekend");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}  </a:t>
            </a:r>
            <a:endParaRPr lang="en-US" altLang="en-US" u="sng" dirty="0">
              <a:latin typeface="Times New Roman" panose="02020603050405020304" pitchFamily="18" charset="0"/>
            </a:endParaRPr>
          </a:p>
        </p:txBody>
      </p:sp>
      <p:sp>
        <p:nvSpPr>
          <p:cNvPr id="189447" name="AutoShape 7"/>
          <p:cNvSpPr/>
          <p:nvPr/>
        </p:nvSpPr>
        <p:spPr>
          <a:xfrm>
            <a:off x="654050" y="1123950"/>
            <a:ext cx="2573338" cy="536575"/>
          </a:xfrm>
          <a:prstGeom prst="wedgeRoundRectCallout">
            <a:avLst>
              <a:gd name="adj1" fmla="val -34231"/>
              <a:gd name="adj2" fmla="val 331190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 eaLnBrk="0" hangingPunct="0"/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匹配</a:t>
            </a:r>
            <a:r>
              <a:rPr lang="en-US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 case 2 </a:t>
            </a:r>
          </a:p>
        </p:txBody>
      </p:sp>
      <p:sp>
        <p:nvSpPr>
          <p:cNvPr id="53255" name="Rectangle 8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 eaLnBrk="0" hangingPunct="0"/>
            <a:r>
              <a:rPr lang="zh-CN" altLang="en-US" sz="1800" dirty="0">
                <a:solidFill>
                  <a:schemeClr val="bg2"/>
                </a:solidFill>
                <a:latin typeface="Forte" panose="03060902040502070203" pitchFamily="66" charset="0"/>
                <a:ea typeface="宋体" panose="02010600030101010101" pitchFamily="2" charset="-122"/>
              </a:rPr>
              <a:t>动画</a:t>
            </a:r>
          </a:p>
        </p:txBody>
      </p:sp>
      <p:sp>
        <p:nvSpPr>
          <p:cNvPr id="53256" name="Rectangle 6"/>
          <p:cNvSpPr/>
          <p:nvPr/>
        </p:nvSpPr>
        <p:spPr>
          <a:xfrm>
            <a:off x="574675" y="3082925"/>
            <a:ext cx="949325" cy="346075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j-cs"/>
              </a:rPr>
              <a:t>跟踪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switch</a:t>
            </a: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j-cs"/>
              </a:rPr>
              <a:t>语句</a:t>
            </a:r>
            <a:endParaRPr lang="en-US" altLang="en-US" kern="1200" dirty="0">
              <a:latin typeface="Consolas" panose="020B06090202040302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54275" name="内容占位符 8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427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40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54277" name="Rectangle 3"/>
          <p:cNvSpPr/>
          <p:nvPr/>
        </p:nvSpPr>
        <p:spPr>
          <a:xfrm>
            <a:off x="2705100" y="261937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4278" name="Text Box 4"/>
          <p:cNvSpPr txBox="1"/>
          <p:nvPr/>
        </p:nvSpPr>
        <p:spPr>
          <a:xfrm>
            <a:off x="385763" y="2238375"/>
            <a:ext cx="8296275" cy="3416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/>
            <a:r>
              <a:rPr lang="en-US" altLang="en-US" b="1" dirty="0">
                <a:latin typeface="Times New Roman" panose="02020603050405020304" pitchFamily="18" charset="0"/>
              </a:rPr>
              <a:t>switch</a:t>
            </a:r>
            <a:r>
              <a:rPr lang="en-US" altLang="en-US" dirty="0">
                <a:latin typeface="Times New Roman" panose="02020603050405020304" pitchFamily="18" charset="0"/>
              </a:rPr>
              <a:t> (day) {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1: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2: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3: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4: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5: System.out.println("Weekday"); </a:t>
            </a:r>
            <a:r>
              <a:rPr lang="en-US" altLang="en-US" b="1" dirty="0">
                <a:latin typeface="Times New Roman" panose="02020603050405020304" pitchFamily="18" charset="0"/>
              </a:rPr>
              <a:t>break</a:t>
            </a:r>
            <a:r>
              <a:rPr lang="en-US" altLang="en-US" dirty="0">
                <a:latin typeface="Times New Roman" panose="02020603050405020304" pitchFamily="18" charset="0"/>
              </a:rPr>
              <a:t>;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0: 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6: System.out.println("Weekend");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}  </a:t>
            </a:r>
            <a:endParaRPr lang="en-US" altLang="en-US" u="sng" dirty="0">
              <a:latin typeface="Times New Roman" panose="02020603050405020304" pitchFamily="18" charset="0"/>
            </a:endParaRPr>
          </a:p>
        </p:txBody>
      </p:sp>
      <p:sp>
        <p:nvSpPr>
          <p:cNvPr id="189447" name="AutoShape 7"/>
          <p:cNvSpPr/>
          <p:nvPr/>
        </p:nvSpPr>
        <p:spPr>
          <a:xfrm>
            <a:off x="654050" y="1123950"/>
            <a:ext cx="2573338" cy="536575"/>
          </a:xfrm>
          <a:prstGeom prst="wedgeRoundRectCallout">
            <a:avLst>
              <a:gd name="adj1" fmla="val -31958"/>
              <a:gd name="adj2" fmla="val 388944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 eaLnBrk="0" hangingPunct="0"/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经过</a:t>
            </a:r>
            <a:r>
              <a:rPr lang="en-US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 case 3</a:t>
            </a:r>
          </a:p>
        </p:txBody>
      </p:sp>
      <p:sp>
        <p:nvSpPr>
          <p:cNvPr id="54280" name="Rectangle 8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 eaLnBrk="0" hangingPunct="0"/>
            <a:r>
              <a:rPr lang="zh-CN" altLang="en-US" sz="1800" dirty="0">
                <a:solidFill>
                  <a:schemeClr val="bg2"/>
                </a:solidFill>
                <a:latin typeface="Forte" panose="03060902040502070203" pitchFamily="66" charset="0"/>
                <a:ea typeface="宋体" panose="02010600030101010101" pitchFamily="2" charset="-122"/>
              </a:rPr>
              <a:t>动画</a:t>
            </a:r>
            <a:endParaRPr lang="en-US" altLang="en-US" sz="1800" dirty="0">
              <a:solidFill>
                <a:schemeClr val="bg2"/>
              </a:solidFill>
              <a:latin typeface="Forte" panose="03060902040502070203" pitchFamily="66" charset="0"/>
              <a:ea typeface="宋体" panose="02010600030101010101" pitchFamily="2" charset="-122"/>
            </a:endParaRPr>
          </a:p>
        </p:txBody>
      </p:sp>
      <p:sp>
        <p:nvSpPr>
          <p:cNvPr id="54281" name="Rectangle 6"/>
          <p:cNvSpPr/>
          <p:nvPr/>
        </p:nvSpPr>
        <p:spPr>
          <a:xfrm>
            <a:off x="574675" y="3429000"/>
            <a:ext cx="949325" cy="346075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j-cs"/>
              </a:rPr>
              <a:t>跟踪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switch</a:t>
            </a: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j-cs"/>
              </a:rPr>
              <a:t>语句</a:t>
            </a:r>
            <a:endParaRPr lang="en-US" altLang="en-US" kern="1200" dirty="0">
              <a:latin typeface="Consolas" panose="020B06090202040302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55299" name="内容占位符 8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530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41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55301" name="Rectangle 3"/>
          <p:cNvSpPr/>
          <p:nvPr/>
        </p:nvSpPr>
        <p:spPr>
          <a:xfrm>
            <a:off x="2705100" y="261937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5302" name="Text Box 4"/>
          <p:cNvSpPr txBox="1"/>
          <p:nvPr/>
        </p:nvSpPr>
        <p:spPr>
          <a:xfrm>
            <a:off x="385763" y="2238375"/>
            <a:ext cx="8296275" cy="3416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/>
            <a:r>
              <a:rPr lang="en-US" altLang="en-US" b="1" dirty="0">
                <a:latin typeface="Times New Roman" panose="02020603050405020304" pitchFamily="18" charset="0"/>
              </a:rPr>
              <a:t>switch</a:t>
            </a:r>
            <a:r>
              <a:rPr lang="en-US" altLang="en-US" dirty="0">
                <a:latin typeface="Times New Roman" panose="02020603050405020304" pitchFamily="18" charset="0"/>
              </a:rPr>
              <a:t> (day) {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1: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2: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3: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4: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5: System.out.println("Weekday"); </a:t>
            </a:r>
            <a:r>
              <a:rPr lang="en-US" altLang="en-US" b="1" dirty="0">
                <a:latin typeface="Times New Roman" panose="02020603050405020304" pitchFamily="18" charset="0"/>
              </a:rPr>
              <a:t>break</a:t>
            </a:r>
            <a:r>
              <a:rPr lang="en-US" altLang="en-US" dirty="0">
                <a:latin typeface="Times New Roman" panose="02020603050405020304" pitchFamily="18" charset="0"/>
              </a:rPr>
              <a:t>;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0: 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6: System.out.println("Weekend");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}  </a:t>
            </a:r>
            <a:endParaRPr lang="en-US" altLang="en-US" u="sng" dirty="0">
              <a:latin typeface="Times New Roman" panose="02020603050405020304" pitchFamily="18" charset="0"/>
            </a:endParaRPr>
          </a:p>
        </p:txBody>
      </p:sp>
      <p:sp>
        <p:nvSpPr>
          <p:cNvPr id="189447" name="AutoShape 7"/>
          <p:cNvSpPr/>
          <p:nvPr/>
        </p:nvSpPr>
        <p:spPr>
          <a:xfrm>
            <a:off x="654050" y="1123950"/>
            <a:ext cx="2573338" cy="536575"/>
          </a:xfrm>
          <a:prstGeom prst="wedgeRoundRectCallout">
            <a:avLst>
              <a:gd name="adj1" fmla="val -30181"/>
              <a:gd name="adj2" fmla="val 445750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 eaLnBrk="0" hangingPunct="0"/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经过</a:t>
            </a:r>
            <a:r>
              <a:rPr lang="en-US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 case 4 </a:t>
            </a:r>
          </a:p>
        </p:txBody>
      </p:sp>
      <p:sp>
        <p:nvSpPr>
          <p:cNvPr id="55304" name="Rectangle 8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 eaLnBrk="0" hangingPunct="0"/>
            <a:r>
              <a:rPr lang="zh-CN" altLang="en-US" sz="1800" dirty="0">
                <a:solidFill>
                  <a:schemeClr val="bg2"/>
                </a:solidFill>
                <a:latin typeface="Forte" panose="03060902040502070203" pitchFamily="66" charset="0"/>
                <a:ea typeface="宋体" panose="02010600030101010101" pitchFamily="2" charset="-122"/>
              </a:rPr>
              <a:t>动画</a:t>
            </a:r>
            <a:endParaRPr lang="en-US" altLang="en-US" sz="1800" dirty="0">
              <a:solidFill>
                <a:schemeClr val="bg2"/>
              </a:solidFill>
              <a:latin typeface="Forte" panose="03060902040502070203" pitchFamily="66" charset="0"/>
              <a:ea typeface="宋体" panose="02010600030101010101" pitchFamily="2" charset="-122"/>
            </a:endParaRPr>
          </a:p>
        </p:txBody>
      </p:sp>
      <p:sp>
        <p:nvSpPr>
          <p:cNvPr id="55305" name="Rectangle 6"/>
          <p:cNvSpPr/>
          <p:nvPr/>
        </p:nvSpPr>
        <p:spPr>
          <a:xfrm>
            <a:off x="571500" y="3773488"/>
            <a:ext cx="949325" cy="346075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j-cs"/>
              </a:rPr>
              <a:t>跟踪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switch</a:t>
            </a: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j-cs"/>
              </a:rPr>
              <a:t>语句</a:t>
            </a:r>
            <a:endParaRPr lang="en-US" altLang="en-US" b="0" kern="1200" dirty="0">
              <a:latin typeface="Consolas" panose="020B06090202040302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56323" name="内容占位符 8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632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42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56325" name="Rectangle 3"/>
          <p:cNvSpPr/>
          <p:nvPr/>
        </p:nvSpPr>
        <p:spPr>
          <a:xfrm>
            <a:off x="2705100" y="261937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6326" name="Text Box 4"/>
          <p:cNvSpPr txBox="1"/>
          <p:nvPr/>
        </p:nvSpPr>
        <p:spPr>
          <a:xfrm>
            <a:off x="385763" y="2238375"/>
            <a:ext cx="8296275" cy="3416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/>
            <a:r>
              <a:rPr lang="en-US" altLang="en-US" b="1" dirty="0">
                <a:latin typeface="Times New Roman" panose="02020603050405020304" pitchFamily="18" charset="0"/>
              </a:rPr>
              <a:t>switch</a:t>
            </a:r>
            <a:r>
              <a:rPr lang="en-US" altLang="en-US" dirty="0">
                <a:latin typeface="Times New Roman" panose="02020603050405020304" pitchFamily="18" charset="0"/>
              </a:rPr>
              <a:t> (day) {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1: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2: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3: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4: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5: System.out.println("Weekday"); </a:t>
            </a:r>
            <a:r>
              <a:rPr lang="en-US" altLang="en-US" b="1" dirty="0">
                <a:latin typeface="Times New Roman" panose="02020603050405020304" pitchFamily="18" charset="0"/>
              </a:rPr>
              <a:t>break</a:t>
            </a:r>
            <a:r>
              <a:rPr lang="en-US" altLang="en-US" dirty="0">
                <a:latin typeface="Times New Roman" panose="02020603050405020304" pitchFamily="18" charset="0"/>
              </a:rPr>
              <a:t>;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0: 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6: System.out.println("Weekend");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}  </a:t>
            </a:r>
            <a:endParaRPr lang="en-US" altLang="en-US" u="sng" dirty="0">
              <a:latin typeface="Times New Roman" panose="02020603050405020304" pitchFamily="18" charset="0"/>
            </a:endParaRPr>
          </a:p>
        </p:txBody>
      </p:sp>
      <p:sp>
        <p:nvSpPr>
          <p:cNvPr id="189447" name="AutoShape 7"/>
          <p:cNvSpPr/>
          <p:nvPr/>
        </p:nvSpPr>
        <p:spPr>
          <a:xfrm>
            <a:off x="654050" y="1123950"/>
            <a:ext cx="2573338" cy="536575"/>
          </a:xfrm>
          <a:prstGeom prst="wedgeRoundRectCallout">
            <a:avLst>
              <a:gd name="adj1" fmla="val -30630"/>
              <a:gd name="adj2" fmla="val 508306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 eaLnBrk="0" hangingPunct="0"/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经过</a:t>
            </a:r>
            <a:r>
              <a:rPr lang="en-US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 case 5 </a:t>
            </a:r>
          </a:p>
        </p:txBody>
      </p:sp>
      <p:sp>
        <p:nvSpPr>
          <p:cNvPr id="56328" name="Rectangle 8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 eaLnBrk="0" hangingPunct="0"/>
            <a:r>
              <a:rPr lang="zh-CN" altLang="en-US" sz="1800" dirty="0">
                <a:solidFill>
                  <a:schemeClr val="bg2"/>
                </a:solidFill>
                <a:latin typeface="Forte" panose="03060902040502070203" pitchFamily="66" charset="0"/>
                <a:ea typeface="宋体" panose="02010600030101010101" pitchFamily="2" charset="-122"/>
              </a:rPr>
              <a:t>动画</a:t>
            </a:r>
            <a:endParaRPr lang="en-US" altLang="en-US" sz="1800" dirty="0">
              <a:solidFill>
                <a:schemeClr val="bg2"/>
              </a:solidFill>
              <a:latin typeface="Forte" panose="03060902040502070203" pitchFamily="66" charset="0"/>
              <a:ea typeface="宋体" panose="02010600030101010101" pitchFamily="2" charset="-122"/>
            </a:endParaRPr>
          </a:p>
        </p:txBody>
      </p:sp>
      <p:sp>
        <p:nvSpPr>
          <p:cNvPr id="56329" name="Rectangle 6"/>
          <p:cNvSpPr/>
          <p:nvPr/>
        </p:nvSpPr>
        <p:spPr>
          <a:xfrm>
            <a:off x="568325" y="4119563"/>
            <a:ext cx="949325" cy="346075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j-cs"/>
              </a:rPr>
              <a:t>跟踪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switch</a:t>
            </a: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j-cs"/>
              </a:rPr>
              <a:t>语句</a:t>
            </a:r>
            <a:endParaRPr lang="en-US" altLang="en-US" kern="1200" dirty="0">
              <a:latin typeface="Consolas" panose="020B06090202040302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57347" name="内容占位符 8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34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43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57349" name="Rectangle 3"/>
          <p:cNvSpPr/>
          <p:nvPr/>
        </p:nvSpPr>
        <p:spPr>
          <a:xfrm>
            <a:off x="2705100" y="261937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7350" name="Text Box 4"/>
          <p:cNvSpPr txBox="1"/>
          <p:nvPr/>
        </p:nvSpPr>
        <p:spPr>
          <a:xfrm>
            <a:off x="385763" y="2238375"/>
            <a:ext cx="8296275" cy="3416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/>
            <a:r>
              <a:rPr lang="en-US" altLang="en-US" b="1" dirty="0">
                <a:latin typeface="Times New Roman" panose="02020603050405020304" pitchFamily="18" charset="0"/>
              </a:rPr>
              <a:t>switch</a:t>
            </a:r>
            <a:r>
              <a:rPr lang="en-US" altLang="en-US" dirty="0">
                <a:latin typeface="Times New Roman" panose="02020603050405020304" pitchFamily="18" charset="0"/>
              </a:rPr>
              <a:t> (day) {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1: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2: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3: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4: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5: System.out.println("Weekday"); </a:t>
            </a:r>
            <a:r>
              <a:rPr lang="en-US" altLang="en-US" b="1" dirty="0">
                <a:latin typeface="Times New Roman" panose="02020603050405020304" pitchFamily="18" charset="0"/>
              </a:rPr>
              <a:t>break</a:t>
            </a:r>
            <a:r>
              <a:rPr lang="en-US" altLang="en-US" dirty="0">
                <a:latin typeface="Times New Roman" panose="02020603050405020304" pitchFamily="18" charset="0"/>
              </a:rPr>
              <a:t>;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0: 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6: System.out.println("Weekend");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}  </a:t>
            </a:r>
            <a:endParaRPr lang="en-US" altLang="en-US" u="sng" dirty="0">
              <a:latin typeface="Times New Roman" panose="02020603050405020304" pitchFamily="18" charset="0"/>
            </a:endParaRPr>
          </a:p>
        </p:txBody>
      </p:sp>
      <p:sp>
        <p:nvSpPr>
          <p:cNvPr id="189447" name="AutoShape 7"/>
          <p:cNvSpPr/>
          <p:nvPr/>
        </p:nvSpPr>
        <p:spPr>
          <a:xfrm>
            <a:off x="654050" y="1123950"/>
            <a:ext cx="2573338" cy="536575"/>
          </a:xfrm>
          <a:prstGeom prst="wedgeRoundRectCallout">
            <a:avLst>
              <a:gd name="adj1" fmla="val 150185"/>
              <a:gd name="adj2" fmla="val 514778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 eaLnBrk="0" hangingPunct="0"/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遇到</a:t>
            </a:r>
            <a:r>
              <a:rPr lang="en-US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 break</a:t>
            </a:r>
          </a:p>
        </p:txBody>
      </p:sp>
      <p:sp>
        <p:nvSpPr>
          <p:cNvPr id="57352" name="Rectangle 8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 eaLnBrk="0" hangingPunct="0"/>
            <a:r>
              <a:rPr lang="zh-CN" altLang="en-US" sz="1800" dirty="0">
                <a:solidFill>
                  <a:schemeClr val="bg2"/>
                </a:solidFill>
                <a:latin typeface="Forte" panose="03060902040502070203" pitchFamily="66" charset="0"/>
                <a:ea typeface="宋体" panose="02010600030101010101" pitchFamily="2" charset="-122"/>
              </a:rPr>
              <a:t>动画</a:t>
            </a:r>
            <a:endParaRPr lang="en-US" altLang="en-US" sz="1800" dirty="0">
              <a:solidFill>
                <a:schemeClr val="bg2"/>
              </a:solidFill>
              <a:latin typeface="Forte" panose="03060902040502070203" pitchFamily="66" charset="0"/>
              <a:ea typeface="宋体" panose="02010600030101010101" pitchFamily="2" charset="-122"/>
            </a:endParaRPr>
          </a:p>
        </p:txBody>
      </p:sp>
      <p:sp>
        <p:nvSpPr>
          <p:cNvPr id="57353" name="Rectangle 6"/>
          <p:cNvSpPr/>
          <p:nvPr/>
        </p:nvSpPr>
        <p:spPr>
          <a:xfrm>
            <a:off x="5494338" y="4119563"/>
            <a:ext cx="947737" cy="346075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j-cs"/>
              </a:rPr>
              <a:t>跟踪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switch</a:t>
            </a: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j-cs"/>
              </a:rPr>
              <a:t>语句</a:t>
            </a:r>
            <a:endParaRPr lang="en-US" altLang="en-US" kern="1200" dirty="0">
              <a:latin typeface="Consolas" panose="020B06090202040302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58371" name="内容占位符 7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837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44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58373" name="Rectangle 3"/>
          <p:cNvSpPr/>
          <p:nvPr/>
        </p:nvSpPr>
        <p:spPr>
          <a:xfrm>
            <a:off x="2705100" y="261937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8374" name="Text Box 4"/>
          <p:cNvSpPr txBox="1"/>
          <p:nvPr/>
        </p:nvSpPr>
        <p:spPr>
          <a:xfrm>
            <a:off x="385763" y="2238375"/>
            <a:ext cx="8296275" cy="3416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/>
            <a:r>
              <a:rPr lang="en-US" altLang="en-US" b="1" dirty="0">
                <a:latin typeface="Times New Roman" panose="02020603050405020304" pitchFamily="18" charset="0"/>
              </a:rPr>
              <a:t>switch</a:t>
            </a:r>
            <a:r>
              <a:rPr lang="en-US" altLang="en-US" dirty="0">
                <a:latin typeface="Times New Roman" panose="02020603050405020304" pitchFamily="18" charset="0"/>
              </a:rPr>
              <a:t> (day) {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1: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2: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3: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4: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5: System.out.println("Weekday"); </a:t>
            </a:r>
            <a:r>
              <a:rPr lang="en-US" altLang="en-US" b="1" dirty="0">
                <a:latin typeface="Times New Roman" panose="02020603050405020304" pitchFamily="18" charset="0"/>
              </a:rPr>
              <a:t>break</a:t>
            </a:r>
            <a:r>
              <a:rPr lang="en-US" altLang="en-US" dirty="0">
                <a:latin typeface="Times New Roman" panose="02020603050405020304" pitchFamily="18" charset="0"/>
              </a:rPr>
              <a:t>;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0: 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b="1" dirty="0">
                <a:latin typeface="Times New Roman" panose="02020603050405020304" pitchFamily="18" charset="0"/>
              </a:rPr>
              <a:t>case</a:t>
            </a:r>
            <a:r>
              <a:rPr lang="en-US" altLang="en-US" dirty="0">
                <a:latin typeface="Times New Roman" panose="02020603050405020304" pitchFamily="18" charset="0"/>
              </a:rPr>
              <a:t> 6: System.out.println("Weekend"); </a:t>
            </a:r>
            <a:endParaRPr lang="en-US" altLang="en-US" u="sng" dirty="0"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latin typeface="Times New Roman" panose="02020603050405020304" pitchFamily="18" charset="0"/>
              </a:rPr>
              <a:t>}  </a:t>
            </a:r>
            <a:endParaRPr lang="en-US" altLang="en-US" u="sng" dirty="0">
              <a:latin typeface="Times New Roman" panose="02020603050405020304" pitchFamily="18" charset="0"/>
            </a:endParaRPr>
          </a:p>
        </p:txBody>
      </p:sp>
      <p:sp>
        <p:nvSpPr>
          <p:cNvPr id="189447" name="AutoShape 7"/>
          <p:cNvSpPr/>
          <p:nvPr/>
        </p:nvSpPr>
        <p:spPr>
          <a:xfrm>
            <a:off x="762000" y="1066800"/>
            <a:ext cx="2573338" cy="536575"/>
          </a:xfrm>
          <a:prstGeom prst="wedgeRoundRectCallout">
            <a:avLst>
              <a:gd name="adj1" fmla="val -57167"/>
              <a:gd name="adj2" fmla="val 834032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 eaLnBrk="0" hangingPunct="0"/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退出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switch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块</a:t>
            </a:r>
          </a:p>
        </p:txBody>
      </p:sp>
      <p:sp>
        <p:nvSpPr>
          <p:cNvPr id="58376" name="Rectangle 8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 eaLnBrk="0" hangingPunct="0"/>
            <a:r>
              <a:rPr lang="zh-CN" altLang="en-US" sz="1800" dirty="0">
                <a:solidFill>
                  <a:schemeClr val="bg2"/>
                </a:solidFill>
                <a:latin typeface="Forte" panose="03060902040502070203" pitchFamily="66" charset="0"/>
                <a:ea typeface="宋体" panose="02010600030101010101" pitchFamily="2" charset="-122"/>
              </a:rPr>
              <a:t>动画</a:t>
            </a:r>
            <a:endParaRPr lang="en-US" altLang="en-US" sz="1800" dirty="0">
              <a:solidFill>
                <a:schemeClr val="bg2"/>
              </a:solidFill>
              <a:latin typeface="Forte" panose="03060902040502070203" pitchFamily="66" charset="0"/>
              <a:ea typeface="宋体" panose="02010600030101010101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95500" y="5562600"/>
            <a:ext cx="651510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思考</a:t>
            </a:r>
            <a:r>
              <a:rPr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&amp;</a:t>
            </a:r>
            <a:r>
              <a:rPr lang="zh-CN" altLang="en-US" sz="1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设计编程：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 WhatDayIsSomeday.java</a:t>
            </a:r>
            <a:endParaRPr lang="en-US" altLang="zh-CN" sz="1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	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假设今天是星期天，判断今天之后的第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天是星期几？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7" grpId="0" animBg="1"/>
      <p:bldP spid="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/>
          </p:cNvSpPr>
          <p:nvPr>
            <p:ph type="title"/>
          </p:nvPr>
        </p:nvSpPr>
        <p:spPr>
          <a:xfrm>
            <a:off x="193675" y="241300"/>
            <a:ext cx="8640763" cy="460375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sz="36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示例学习：中国生肖年份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 </a:t>
            </a:r>
          </a:p>
        </p:txBody>
      </p:sp>
      <p:sp>
        <p:nvSpPr>
          <p:cNvPr id="59395" name="Rectangle 3"/>
          <p:cNvSpPr>
            <a:spLocks noGrp="1"/>
          </p:cNvSpPr>
          <p:nvPr>
            <p:ph idx="1"/>
          </p:nvPr>
        </p:nvSpPr>
        <p:spPr>
          <a:xfrm>
            <a:off x="193675" y="855663"/>
            <a:ext cx="8683625" cy="1690687"/>
          </a:xfrm>
        </p:spPr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kern="1200" dirty="0">
                <a:latin typeface="+mn-lt"/>
                <a:ea typeface="+mn-ea"/>
                <a:cs typeface="+mn-cs"/>
              </a:rPr>
              <a:t>Write a program that prompts the user to enter a year and displays the animal for the year. </a:t>
            </a:r>
          </a:p>
        </p:txBody>
      </p:sp>
      <p:sp>
        <p:nvSpPr>
          <p:cNvPr id="5939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45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286724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336800" y="5810250"/>
            <a:ext cx="34290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Arial" panose="020B0604020202020204" pitchFamily="34" charset="0"/>
                <a:hlinkClick r:id="rId3" action="ppaction://program"/>
              </a:rPr>
              <a:t>ChineseZodiac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59398" name="Picture 5">
            <a:hlinkClick r:id="rId4" action="ppaction://program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0600" y="5810250"/>
            <a:ext cx="2819400" cy="569913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59399" name="Rectangle 8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9400" name="AutoShape 9">
            <a:hlinkClick r:id="rId6"/>
          </p:cNvPr>
          <p:cNvSpPr/>
          <p:nvPr/>
        </p:nvSpPr>
        <p:spPr>
          <a:xfrm>
            <a:off x="1768475" y="5772150"/>
            <a:ext cx="468313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pic>
        <p:nvPicPr>
          <p:cNvPr id="59401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8850" y="1931988"/>
            <a:ext cx="7226300" cy="3689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条件表达式</a:t>
            </a:r>
            <a:endParaRPr lang="zh-CN" altLang="en-US" kern="1200" dirty="0">
              <a:latin typeface="Book Antiqua" panose="02040602050305030304" pitchFamily="18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6041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条件表达式的语法：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Pct val="75000"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boolean-expression ? exp1 : exp2</a:t>
            </a:r>
          </a:p>
          <a:p>
            <a:pPr lvl="1" algn="ctr" eaLnBrk="1" hangingPunct="1">
              <a:lnSpc>
                <a:spcPct val="90000"/>
              </a:lnSpc>
              <a:spcBef>
                <a:spcPct val="0"/>
              </a:spcBef>
              <a:buFont typeface="Monotype Sorts" pitchFamily="2" charset="2"/>
              <a:buNone/>
            </a:pPr>
            <a:r>
              <a:rPr lang="zh-CN" altLang="en-US" b="1" kern="1200" dirty="0"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布尔表达式</a:t>
            </a:r>
            <a:r>
              <a:rPr lang="en-US" altLang="en-US" b="1" kern="1200" dirty="0"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 ? </a:t>
            </a:r>
            <a:r>
              <a:rPr lang="zh-CN" altLang="en-US" b="1" kern="1200" dirty="0"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表达式</a:t>
            </a:r>
            <a:r>
              <a:rPr lang="en-US" altLang="en-US" b="1" kern="1200" dirty="0"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1:</a:t>
            </a:r>
            <a:r>
              <a:rPr lang="zh-CN" altLang="en-US" b="1" kern="1200" dirty="0"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表达式</a:t>
            </a:r>
            <a:r>
              <a:rPr lang="en-US" altLang="en-US" b="1" kern="1200" dirty="0"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2</a:t>
            </a:r>
          </a:p>
          <a:p>
            <a:pPr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endParaRPr lang="en-US" altLang="en-US" sz="3000" kern="1200" dirty="0">
              <a:latin typeface="+mn-lt"/>
              <a:ea typeface="+mn-ea"/>
              <a:cs typeface="+mn-cs"/>
            </a:endParaRPr>
          </a:p>
          <a:p>
            <a:pPr lvl="2" eaLnBrk="1" hangingPunct="1">
              <a:lnSpc>
                <a:spcPct val="90000"/>
              </a:lnSpc>
              <a:spcBef>
                <a:spcPct val="0"/>
              </a:spcBef>
              <a:buSzPct val="65000"/>
              <a:buFont typeface="Monotype Sorts" pitchFamily="2" charset="2"/>
              <a:buNone/>
            </a:pPr>
            <a:r>
              <a:rPr lang="en-US" altLang="en-US" kern="12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		</a:t>
            </a:r>
            <a:endParaRPr lang="en-US" altLang="en-US" kern="1200" dirty="0">
              <a:latin typeface="Consolas" panose="020B0609020204030204" pitchFamily="49" charset="0"/>
              <a:ea typeface="Consolas" panose="020B0609020204030204" pitchFamily="49" charset="0"/>
              <a:cs typeface="+mn-cs"/>
            </a:endParaRPr>
          </a:p>
        </p:txBody>
      </p:sp>
      <p:sp>
        <p:nvSpPr>
          <p:cNvPr id="6042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46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grpSp>
        <p:nvGrpSpPr>
          <p:cNvPr id="60421" name="组合 8"/>
          <p:cNvGrpSpPr/>
          <p:nvPr/>
        </p:nvGrpSpPr>
        <p:grpSpPr>
          <a:xfrm>
            <a:off x="1028700" y="3352800"/>
            <a:ext cx="6896100" cy="1200150"/>
            <a:chOff x="1028700" y="3485971"/>
            <a:chExt cx="6896100" cy="1200329"/>
          </a:xfrm>
        </p:grpSpPr>
        <p:sp>
          <p:nvSpPr>
            <p:cNvPr id="60422" name="TextBox 4"/>
            <p:cNvSpPr txBox="1"/>
            <p:nvPr/>
          </p:nvSpPr>
          <p:spPr>
            <a:xfrm>
              <a:off x="1028700" y="3485971"/>
              <a:ext cx="2209800" cy="1200329"/>
            </a:xfrm>
            <a:prstGeom prst="rect">
              <a:avLst/>
            </a:prstGeom>
            <a:noFill/>
            <a:ln w="9525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marL="0" lvl="2" indent="0" eaLnBrk="1" hangingPunct="1">
                <a:lnSpc>
                  <a:spcPct val="90000"/>
                </a:lnSpc>
                <a:buFont typeface="Monotype Sorts" pitchFamily="2" charset="2"/>
                <a:buNone/>
              </a:pPr>
              <a:r>
                <a:rPr lang="en-US" altLang="en-US" sz="20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if (</a:t>
              </a:r>
              <a:r>
                <a:rPr lang="en-US" altLang="en-US" sz="2000" b="1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x &gt; 0</a:t>
              </a:r>
              <a:r>
                <a:rPr lang="en-US" altLang="en-US" sz="20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) </a:t>
              </a:r>
            </a:p>
            <a:p>
              <a:pPr marL="0" lvl="2" indent="0" eaLnBrk="1" hangingPunct="1">
                <a:lnSpc>
                  <a:spcPct val="90000"/>
                </a:lnSpc>
                <a:buFont typeface="Monotype Sorts" pitchFamily="2" charset="2"/>
                <a:buNone/>
              </a:pPr>
              <a:r>
                <a:rPr lang="en-US" altLang="en-US" sz="20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	</a:t>
              </a:r>
              <a:r>
                <a:rPr lang="en-US" altLang="en-US" sz="2000" b="1" dirty="0">
                  <a:solidFill>
                    <a:srgbClr val="0000FF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y = 1;</a:t>
              </a:r>
            </a:p>
            <a:p>
              <a:pPr marL="0" lvl="2" indent="0" eaLnBrk="1" hangingPunct="1">
                <a:lnSpc>
                  <a:spcPct val="90000"/>
                </a:lnSpc>
                <a:buNone/>
              </a:pPr>
              <a:r>
                <a:rPr lang="en-US" altLang="en-US" sz="20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else </a:t>
              </a:r>
            </a:p>
            <a:p>
              <a:pPr marL="0" lvl="2" indent="0" eaLnBrk="1" hangingPunct="1">
                <a:lnSpc>
                  <a:spcPct val="90000"/>
                </a:lnSpc>
                <a:buNone/>
              </a:pPr>
              <a:r>
                <a:rPr lang="en-US" altLang="en-US" sz="20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	</a:t>
              </a:r>
              <a:r>
                <a:rPr lang="en-US" altLang="en-US" sz="2000" b="1" dirty="0">
                  <a:solidFill>
                    <a:srgbClr val="00B05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y = -1;</a:t>
              </a:r>
              <a:endParaRPr lang="zh-CN" altLang="en-US" sz="2000" b="1" dirty="0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</a:endParaRPr>
            </a:p>
          </p:txBody>
        </p:sp>
        <p:sp>
          <p:nvSpPr>
            <p:cNvPr id="60423" name="TextBox 5"/>
            <p:cNvSpPr txBox="1"/>
            <p:nvPr/>
          </p:nvSpPr>
          <p:spPr>
            <a:xfrm>
              <a:off x="4508500" y="3909833"/>
              <a:ext cx="3416300" cy="376238"/>
            </a:xfrm>
            <a:prstGeom prst="rect">
              <a:avLst/>
            </a:prstGeom>
            <a:noFill/>
            <a:ln w="9525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>
              <a:spAutoFit/>
            </a:bodyPr>
            <a:lstStyle/>
            <a:p>
              <a:pPr marL="0" lvl="2" indent="0" eaLnBrk="1" hangingPunct="1">
                <a:lnSpc>
                  <a:spcPct val="90000"/>
                </a:lnSpc>
                <a:buNone/>
              </a:pPr>
              <a:r>
                <a:rPr lang="en-US" altLang="en-US" sz="20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y = </a:t>
              </a:r>
              <a:r>
                <a:rPr lang="en-US" altLang="en-US" sz="2000" b="1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(x &gt; 0) </a:t>
              </a:r>
              <a:r>
                <a:rPr lang="en-US" altLang="en-US" sz="20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? </a:t>
              </a:r>
              <a:r>
                <a:rPr lang="en-US" altLang="en-US" sz="2000" b="1" dirty="0">
                  <a:solidFill>
                    <a:srgbClr val="0000FF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1</a:t>
              </a:r>
              <a:r>
                <a:rPr lang="en-US" altLang="en-US" sz="20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: </a:t>
              </a:r>
              <a:r>
                <a:rPr lang="en-US" altLang="en-US" sz="2000" b="1" dirty="0">
                  <a:solidFill>
                    <a:srgbClr val="00B05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-1</a:t>
              </a:r>
              <a:r>
                <a:rPr lang="en-US" altLang="en-US" sz="20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;</a:t>
              </a:r>
              <a:endParaRPr lang="zh-CN" altLang="en-US" sz="2000" b="1" dirty="0">
                <a:latin typeface="Courier New" panose="02070309020205020404" pitchFamily="49" charset="0"/>
                <a:ea typeface="宋体" panose="02010600030101010101" pitchFamily="2" charset="-122"/>
              </a:endParaRPr>
            </a:p>
          </p:txBody>
        </p:sp>
        <p:sp>
          <p:nvSpPr>
            <p:cNvPr id="60424" name="左右箭头 6"/>
            <p:cNvSpPr/>
            <p:nvPr/>
          </p:nvSpPr>
          <p:spPr>
            <a:xfrm>
              <a:off x="3276600" y="3943171"/>
              <a:ext cx="1181100" cy="266808"/>
            </a:xfrm>
            <a:prstGeom prst="leftRightArrow">
              <a:avLst>
                <a:gd name="adj1" fmla="val 50000"/>
                <a:gd name="adj2" fmla="val 50006"/>
              </a:avLst>
            </a:prstGeom>
            <a:solidFill>
              <a:srgbClr val="0070C0">
                <a:alpha val="38823"/>
              </a:srgbClr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0425" name="TextBox 7"/>
            <p:cNvSpPr txBox="1"/>
            <p:nvPr/>
          </p:nvSpPr>
          <p:spPr>
            <a:xfrm>
              <a:off x="3390900" y="3638371"/>
              <a:ext cx="952500" cy="4000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等价于</a:t>
              </a:r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条件操作符</a:t>
            </a:r>
            <a:endParaRPr lang="zh-CN" altLang="en-US" kern="1200" dirty="0">
              <a:latin typeface="Book Antiqua" panose="02040602050305030304" pitchFamily="18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61443" name="Rectangle 3"/>
          <p:cNvSpPr>
            <a:spLocks noGrp="1"/>
          </p:cNvSpPr>
          <p:nvPr>
            <p:ph idx="1"/>
          </p:nvPr>
        </p:nvSpPr>
        <p:spPr>
          <a:xfrm>
            <a:off x="685800" y="1219200"/>
            <a:ext cx="8191500" cy="5143500"/>
          </a:xfrm>
        </p:spPr>
        <p:txBody>
          <a:bodyPr vert="horz" wrap="square" lIns="92075" tIns="46038" rIns="92075" bIns="46038" anchor="t" anchorCtr="0"/>
          <a:lstStyle/>
          <a:p>
            <a:pPr marL="0" lvl="1" indent="0" eaLnBrk="1" hangingPunct="1"/>
            <a:r>
              <a:rPr lang="zh-CN" altLang="en-US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符号</a:t>
            </a:r>
            <a:r>
              <a:rPr lang="en-US" altLang="zh-CN" b="1" kern="1200" dirty="0">
                <a:highlight>
                  <a:srgbClr val="FFFF00"/>
                </a:highlight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?</a:t>
            </a:r>
            <a:r>
              <a:rPr lang="zh-CN" altLang="en-US" b="1" kern="1200" dirty="0">
                <a:highlight>
                  <a:srgbClr val="FFFF00"/>
                </a:highlight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和</a:t>
            </a:r>
            <a:r>
              <a:rPr lang="en-US" altLang="zh-CN" b="1" kern="1200" dirty="0">
                <a:highlight>
                  <a:srgbClr val="FFFF00"/>
                </a:highlight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:</a:t>
            </a:r>
            <a:r>
              <a:rPr lang="zh-CN" altLang="en-US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在条件表达式中同时出现。</a:t>
            </a:r>
          </a:p>
          <a:p>
            <a:pPr marL="0" lvl="1" indent="457200" eaLnBrk="1" hangingPunct="1">
              <a:buNone/>
            </a:pPr>
            <a:r>
              <a:rPr lang="zh-CN" altLang="en-US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它们构成一种条件操作符，因为操作数有三个，所以称为三元操作符。它是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中唯一的三元操作符。</a:t>
            </a:r>
            <a:endParaRPr lang="en-US" altLang="en-US" b="1" kern="1200" dirty="0">
              <a:latin typeface="Courier New" panose="02070309020205020404" pitchFamily="49" charset="0"/>
              <a:ea typeface="+mn-ea"/>
              <a:cs typeface="+mn-cs"/>
            </a:endParaRPr>
          </a:p>
          <a:p>
            <a:pPr marL="0" lvl="1" indent="0" algn="l" eaLnBrk="1" hangingPunct="1">
              <a:buFont typeface="Monotype Sorts" pitchFamily="2" charset="2"/>
              <a:buNone/>
            </a:pPr>
            <a:endParaRPr lang="en-US" altLang="en-US" b="1" kern="1200" dirty="0">
              <a:latin typeface="Courier New" panose="02070309020205020404" pitchFamily="49" charset="0"/>
              <a:ea typeface="+mn-ea"/>
              <a:cs typeface="+mn-cs"/>
            </a:endParaRPr>
          </a:p>
          <a:p>
            <a:pPr marL="0" lvl="1" indent="0" algn="l" eaLnBrk="1" hangingPunct="1"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+mn-cs"/>
              </a:rPr>
              <a:t>if (num % 2 == 0)</a:t>
            </a:r>
          </a:p>
          <a:p>
            <a:pPr marL="0" lvl="1" indent="0" algn="l" eaLnBrk="1" hangingPunct="1"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+mn-cs"/>
              </a:rPr>
              <a:t>  System.out.println(num + “ is even”);</a:t>
            </a:r>
          </a:p>
          <a:p>
            <a:pPr marL="0" lvl="1" indent="0" algn="l" eaLnBrk="1" hangingPunct="1"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+mn-cs"/>
              </a:rPr>
              <a:t>else </a:t>
            </a:r>
          </a:p>
          <a:p>
            <a:pPr marL="0" lvl="1" indent="0" algn="l" eaLnBrk="1" hangingPunct="1"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+mn-cs"/>
              </a:rPr>
              <a:t>  System.out.println(num + “ is odd”);</a:t>
            </a:r>
          </a:p>
          <a:p>
            <a:pPr marL="0" lvl="1" indent="0" eaLnBrk="1" hangingPunct="1">
              <a:spcBef>
                <a:spcPct val="0"/>
              </a:spcBef>
              <a:buFont typeface="Monotype Sorts" pitchFamily="2" charset="2"/>
              <a:buNone/>
            </a:pPr>
            <a:endParaRPr lang="en-US" altLang="en-US" sz="2000" b="1" kern="1200" dirty="0">
              <a:latin typeface="Courier New" panose="02070309020205020404" pitchFamily="49" charset="0"/>
              <a:ea typeface="+mn-ea"/>
              <a:cs typeface="+mn-cs"/>
            </a:endParaRPr>
          </a:p>
          <a:p>
            <a:pPr marL="0" lvl="1" indent="0" eaLnBrk="1" hangingPunct="1">
              <a:spcBef>
                <a:spcPct val="0"/>
              </a:spcBef>
              <a:buFont typeface="Monotype Sorts" pitchFamily="2" charset="2"/>
              <a:buNone/>
            </a:pPr>
            <a:endParaRPr lang="en-US" altLang="en-US" sz="2000" b="1" kern="1200" dirty="0">
              <a:latin typeface="Courier New" panose="02070309020205020404" pitchFamily="49" charset="0"/>
              <a:ea typeface="+mn-ea"/>
              <a:cs typeface="+mn-cs"/>
            </a:endParaRPr>
          </a:p>
          <a:p>
            <a:pPr marL="0" lvl="1" indent="0" eaLnBrk="1" hangingPunct="1">
              <a:spcBef>
                <a:spcPct val="0"/>
              </a:spcBef>
              <a:buFont typeface="Monotype Sorts" pitchFamily="2" charset="2"/>
              <a:buNone/>
            </a:pPr>
            <a:endParaRPr lang="en-US" altLang="en-US" sz="2000" b="1" kern="1200" dirty="0">
              <a:latin typeface="Courier New" panose="02070309020205020404" pitchFamily="49" charset="0"/>
              <a:ea typeface="+mn-ea"/>
              <a:cs typeface="+mn-cs"/>
            </a:endParaRPr>
          </a:p>
          <a:p>
            <a:pPr marL="0" lvl="1" indent="0" algn="l" eaLnBrk="1" hangingPunct="1"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+mn-cs"/>
              </a:rPr>
              <a:t>System.out.println(</a:t>
            </a:r>
          </a:p>
          <a:p>
            <a:pPr marL="0" lvl="1" indent="0" algn="l" eaLnBrk="1" hangingPunct="1"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rgbClr val="FF0000"/>
                </a:solidFill>
                <a:latin typeface="Courier New" panose="02070309020205020404" pitchFamily="49" charset="0"/>
                <a:ea typeface="+mn-ea"/>
                <a:cs typeface="+mn-cs"/>
              </a:rPr>
              <a:t>(num % 2 == 0)</a:t>
            </a: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+mn-cs"/>
              </a:rPr>
              <a:t>? </a:t>
            </a:r>
            <a:r>
              <a:rPr lang="en-US" altLang="en-US" sz="2000" b="1" kern="1200" dirty="0">
                <a:solidFill>
                  <a:srgbClr val="0070C0"/>
                </a:solidFill>
                <a:latin typeface="Courier New" panose="02070309020205020404" pitchFamily="49" charset="0"/>
                <a:ea typeface="+mn-ea"/>
                <a:cs typeface="+mn-cs"/>
              </a:rPr>
              <a:t>num + “ is even”</a:t>
            </a:r>
            <a:r>
              <a:rPr lang="en-US" altLang="en-US" sz="2000" b="1" kern="1200" dirty="0">
                <a:solidFill>
                  <a:srgbClr val="FF0000"/>
                </a:solidFill>
                <a:latin typeface="Courier New" panose="02070309020205020404" pitchFamily="49" charset="0"/>
                <a:ea typeface="+mn-ea"/>
                <a:cs typeface="+mn-cs"/>
              </a:rPr>
              <a:t> </a:t>
            </a: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+mn-cs"/>
              </a:rPr>
              <a:t>:</a:t>
            </a:r>
            <a:r>
              <a:rPr lang="en-US" altLang="en-US" sz="2000" b="1" kern="1200" dirty="0">
                <a:solidFill>
                  <a:srgbClr val="00B050"/>
                </a:solidFill>
                <a:latin typeface="Courier New" panose="02070309020205020404" pitchFamily="49" charset="0"/>
                <a:ea typeface="+mn-ea"/>
                <a:cs typeface="+mn-cs"/>
              </a:rPr>
              <a:t>num + “ is odd”</a:t>
            </a:r>
          </a:p>
          <a:p>
            <a:pPr marL="0" lvl="1" indent="0" algn="l" eaLnBrk="1" hangingPunct="1"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+mn-cs"/>
              </a:rPr>
              <a:t>);</a:t>
            </a:r>
          </a:p>
          <a:p>
            <a:pPr eaLnBrk="1" hangingPunct="1">
              <a:spcBef>
                <a:spcPct val="0"/>
              </a:spcBef>
              <a:buSzPct val="75000"/>
              <a:buFont typeface="Monotype Sorts" pitchFamily="2" charset="2"/>
              <a:buNone/>
            </a:pPr>
            <a:endParaRPr lang="en-US" altLang="en-US" sz="2400" kern="1200" dirty="0">
              <a:latin typeface="Courier New" panose="02070309020205020404" pitchFamily="49" charset="0"/>
              <a:ea typeface="+mn-ea"/>
              <a:cs typeface="+mn-cs"/>
            </a:endParaRPr>
          </a:p>
        </p:txBody>
      </p:sp>
      <p:sp>
        <p:nvSpPr>
          <p:cNvPr id="6144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47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61445" name="上下箭头 4"/>
          <p:cNvSpPr/>
          <p:nvPr/>
        </p:nvSpPr>
        <p:spPr>
          <a:xfrm>
            <a:off x="2705100" y="4229100"/>
            <a:ext cx="266700" cy="800100"/>
          </a:xfrm>
          <a:prstGeom prst="upDownArrow">
            <a:avLst>
              <a:gd name="adj1" fmla="val 50000"/>
              <a:gd name="adj2" fmla="val 50000"/>
            </a:avLst>
          </a:prstGeom>
          <a:solidFill>
            <a:srgbClr val="0070C0">
              <a:alpha val="38823"/>
            </a:srgbClr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条件操作符</a:t>
            </a:r>
            <a:endParaRPr lang="zh-CN" altLang="en-US" kern="1200" dirty="0">
              <a:latin typeface="Book Antiqua" panose="02040602050305030304" pitchFamily="18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62467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  <a:buFont typeface="Monotype Sorts" pitchFamily="2" charset="2"/>
              <a:buNone/>
            </a:pPr>
            <a:r>
              <a:rPr lang="en-US" altLang="en-US" sz="3000" b="1" kern="1200" dirty="0">
                <a:latin typeface="Courier New" panose="02070309020205020404" pitchFamily="49" charset="0"/>
                <a:ea typeface="+mn-ea"/>
                <a:cs typeface="+mn-cs"/>
              </a:rPr>
              <a:t>boolean-expression ? exp1 : exp2</a:t>
            </a:r>
          </a:p>
          <a:p>
            <a:pPr eaLnBrk="1" hangingPunct="1">
              <a:spcBef>
                <a:spcPct val="0"/>
              </a:spcBef>
              <a:buSzPct val="75000"/>
              <a:buFont typeface="Monotype Sorts" pitchFamily="2" charset="2"/>
              <a:buNone/>
            </a:pPr>
            <a:endParaRPr lang="en-US" altLang="en-US" sz="3000" kern="1200" dirty="0">
              <a:latin typeface="Courier New" panose="02070309020205020404" pitchFamily="49" charset="0"/>
              <a:ea typeface="+mn-ea"/>
              <a:cs typeface="+mn-cs"/>
            </a:endParaRPr>
          </a:p>
        </p:txBody>
      </p:sp>
      <p:sp>
        <p:nvSpPr>
          <p:cNvPr id="6246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48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操作符优先级</a:t>
            </a:r>
          </a:p>
        </p:txBody>
      </p:sp>
      <p:sp>
        <p:nvSpPr>
          <p:cNvPr id="128004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19200"/>
            <a:ext cx="8001000" cy="5143500"/>
          </a:xfrm>
        </p:spPr>
        <p:txBody>
          <a:bodyPr vert="horz" wrap="square" lIns="92075" tIns="46038" rIns="92075" bIns="46038" numCol="1" anchor="t" anchorCtr="0" compatLnSpc="1"/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var++, var--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+, -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(Unary plus and minus),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++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var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, --var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(type)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Casting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!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(Not)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*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 /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 %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(Multiplication, division, and remainder)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+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 -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 (Binary addition and subtraction)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&lt;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 &lt;=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 &gt;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 &gt;=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(Relational operators)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==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 !=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(Equality) 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^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 (Exclusive OR) 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&amp;&amp;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 (Conditional AND) Short-circuit AND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||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(Conditional OR) Short-circuit OR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=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 +=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 -=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 *=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 /=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 %=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 (Assignment operator)</a:t>
            </a:r>
          </a:p>
        </p:txBody>
      </p:sp>
      <p:sp>
        <p:nvSpPr>
          <p:cNvPr id="6349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49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grpSp>
        <p:nvGrpSpPr>
          <p:cNvPr id="63493" name="组合 7"/>
          <p:cNvGrpSpPr/>
          <p:nvPr/>
        </p:nvGrpSpPr>
        <p:grpSpPr>
          <a:xfrm>
            <a:off x="76200" y="914400"/>
            <a:ext cx="1104900" cy="5067300"/>
            <a:chOff x="76200" y="876300"/>
            <a:chExt cx="1104900" cy="5067300"/>
          </a:xfrm>
        </p:grpSpPr>
        <p:sp>
          <p:nvSpPr>
            <p:cNvPr id="63494" name="TextBox 4"/>
            <p:cNvSpPr txBox="1"/>
            <p:nvPr/>
          </p:nvSpPr>
          <p:spPr>
            <a:xfrm>
              <a:off x="76200" y="876300"/>
              <a:ext cx="1104900" cy="400050"/>
            </a:xfrm>
            <a:prstGeom prst="rect">
              <a:avLst/>
            </a:prstGeom>
            <a:solidFill>
              <a:srgbClr val="FFFF00"/>
            </a:solidFill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最高级</a:t>
              </a:r>
            </a:p>
          </p:txBody>
        </p:sp>
        <p:sp>
          <p:nvSpPr>
            <p:cNvPr id="63495" name="TextBox 5"/>
            <p:cNvSpPr txBox="1"/>
            <p:nvPr/>
          </p:nvSpPr>
          <p:spPr>
            <a:xfrm>
              <a:off x="76200" y="5543550"/>
              <a:ext cx="1104900" cy="400050"/>
            </a:xfrm>
            <a:prstGeom prst="rect">
              <a:avLst/>
            </a:prstGeom>
            <a:solidFill>
              <a:srgbClr val="FFFF00"/>
            </a:solidFill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最低级</a:t>
              </a:r>
            </a:p>
          </p:txBody>
        </p:sp>
        <p:sp>
          <p:nvSpPr>
            <p:cNvPr id="63496" name="下箭头 6"/>
            <p:cNvSpPr/>
            <p:nvPr/>
          </p:nvSpPr>
          <p:spPr>
            <a:xfrm>
              <a:off x="457200" y="1333500"/>
              <a:ext cx="190500" cy="4152900"/>
            </a:xfrm>
            <a:prstGeom prst="downArrow">
              <a:avLst>
                <a:gd name="adj1" fmla="val 50000"/>
                <a:gd name="adj2" fmla="val 49958"/>
              </a:avLst>
            </a:prstGeom>
            <a:solidFill>
              <a:srgbClr val="0070C0">
                <a:alpha val="41960"/>
              </a:srgbClr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zh-CN" altLang="en-US" dirty="0">
                <a:solidFill>
                  <a:srgbClr val="339933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操作符优先级示例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7172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对于表达式 </a:t>
            </a:r>
            <a:r>
              <a:rPr lang="en-US" altLang="en-US" kern="1200" dirty="0">
                <a:solidFill>
                  <a:srgbClr val="C00000"/>
                </a:solidFill>
                <a:latin typeface="+mn-lt"/>
                <a:ea typeface="宋体" panose="02010600030101010101" pitchFamily="2" charset="-122"/>
                <a:cs typeface="+mn-cs"/>
              </a:rPr>
              <a:t>3 + 4 * 4 &gt; 5 * (4 + 3) - 1 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，利用操作符优先级的规则，计算其结果的过程如下</a:t>
            </a:r>
            <a:r>
              <a:rPr lang="en-US" altLang="en-US" kern="1200" dirty="0">
                <a:latin typeface="+mn-lt"/>
                <a:ea typeface="+mn-ea"/>
                <a:cs typeface="Times New Roman" panose="02020603050405020304" pitchFamily="18" charset="0"/>
              </a:rPr>
              <a:t>:</a:t>
            </a:r>
            <a:endParaRPr lang="en-US" altLang="en-US" kern="1200" dirty="0">
              <a:latin typeface="+mn-lt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7173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50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7174" name="Rectangle 4"/>
          <p:cNvSpPr/>
          <p:nvPr/>
        </p:nvSpPr>
        <p:spPr>
          <a:xfrm>
            <a:off x="2414588" y="24098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7175" name="Rectangle 5"/>
          <p:cNvSpPr/>
          <p:nvPr/>
        </p:nvSpPr>
        <p:spPr>
          <a:xfrm>
            <a:off x="2414588" y="24098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7170" name="Object 6"/>
          <p:cNvGraphicFramePr>
            <a:graphicFrameLocks noChangeAspect="1"/>
          </p:cNvGraphicFramePr>
          <p:nvPr/>
        </p:nvGraphicFramePr>
        <p:xfrm>
          <a:off x="609600" y="1947863"/>
          <a:ext cx="8382000" cy="3956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318000" imgH="2032000" progId="Word.Picture.8">
                  <p:embed/>
                </p:oleObj>
              </mc:Choice>
              <mc:Fallback>
                <p:oleObj r:id="rId3" imgW="4318000" imgH="2032000" progId="Word.Picture.8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9600" y="1947863"/>
                        <a:ext cx="8382000" cy="3956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标题 8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Chapter 3</a:t>
            </a:r>
            <a:endParaRPr lang="zh-CN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64515" name="文本占位符 5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  <a:buFont typeface="Monotype Sorts" pitchFamily="2" charset="2"/>
              <a:buNone/>
            </a:pPr>
            <a:endParaRPr lang="en-US" altLang="zh-CN" kern="1200" dirty="0">
              <a:latin typeface="OPTICopperplate Heavy" pitchFamily="50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Monotype Sorts" pitchFamily="2" charset="2"/>
              <a:buNone/>
            </a:pPr>
            <a:endParaRPr lang="en-US" altLang="zh-CN" kern="1200" dirty="0">
              <a:latin typeface="OPTICopperplate Heavy" pitchFamily="50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Monotype Sorts" pitchFamily="2" charset="2"/>
              <a:buNone/>
            </a:pPr>
            <a:endParaRPr lang="en-US" altLang="zh-CN" kern="1200" dirty="0">
              <a:latin typeface="OPTICopperplate Heavy" pitchFamily="50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4516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51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pic>
        <p:nvPicPr>
          <p:cNvPr id="64517" name="图片 4" descr="THE END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263" y="2619375"/>
            <a:ext cx="5705475" cy="1619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_RECORD_KEY" val="{&quot;13&quot;:[4364878]}"/>
</p:tagLst>
</file>

<file path=ppt/theme/theme1.xml><?xml version="1.0" encoding="utf-8"?>
<a:theme xmlns:a="http://schemas.openxmlformats.org/drawingml/2006/main" name="CQUT_JAVA">
  <a:themeElements>
    <a:clrScheme name="International 3">
      <a:dk1>
        <a:srgbClr val="000000"/>
      </a:dk1>
      <a:lt1>
        <a:srgbClr val="FFFFFF"/>
      </a:lt1>
      <a:dk2>
        <a:srgbClr val="000000"/>
      </a:dk2>
      <a:lt2>
        <a:srgbClr val="5F5F5F"/>
      </a:lt2>
      <a:accent1>
        <a:srgbClr val="CBCBCB"/>
      </a:accent1>
      <a:accent2>
        <a:srgbClr val="969696"/>
      </a:accent2>
      <a:accent3>
        <a:srgbClr val="FFFFFF"/>
      </a:accent3>
      <a:accent4>
        <a:srgbClr val="000000"/>
      </a:accent4>
      <a:accent5>
        <a:srgbClr val="E2E2E2"/>
      </a:accent5>
      <a:accent6>
        <a:srgbClr val="878787"/>
      </a:accent6>
      <a:hlink>
        <a:srgbClr val="DDDDDD"/>
      </a:hlink>
      <a:folHlink>
        <a:srgbClr val="EAEAEA"/>
      </a:folHlink>
    </a:clrScheme>
    <a:fontScheme name="Internationa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International 1">
        <a:dk1>
          <a:srgbClr val="000000"/>
        </a:dk1>
        <a:lt1>
          <a:srgbClr val="FFFFFF"/>
        </a:lt1>
        <a:dk2>
          <a:srgbClr val="0000FF"/>
        </a:dk2>
        <a:lt2>
          <a:srgbClr val="FFFF99"/>
        </a:lt2>
        <a:accent1>
          <a:srgbClr val="009966"/>
        </a:accent1>
        <a:accent2>
          <a:srgbClr val="00CCCC"/>
        </a:accent2>
        <a:accent3>
          <a:srgbClr val="AAAAFF"/>
        </a:accent3>
        <a:accent4>
          <a:srgbClr val="DADADA"/>
        </a:accent4>
        <a:accent5>
          <a:srgbClr val="AACAB8"/>
        </a:accent5>
        <a:accent6>
          <a:srgbClr val="00B9B9"/>
        </a:accent6>
        <a:hlink>
          <a:srgbClr val="000080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ternational 2">
        <a:dk1>
          <a:srgbClr val="000000"/>
        </a:dk1>
        <a:lt1>
          <a:srgbClr val="FFFFFF"/>
        </a:lt1>
        <a:dk2>
          <a:srgbClr val="000080"/>
        </a:dk2>
        <a:lt2>
          <a:srgbClr val="003399"/>
        </a:lt2>
        <a:accent1>
          <a:srgbClr val="9999FF"/>
        </a:accent1>
        <a:accent2>
          <a:srgbClr val="FF99FF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E78AE7"/>
        </a:accent6>
        <a:hlink>
          <a:srgbClr val="85AD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ternational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BCBCB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DDDDD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CQUT_JAVA</Template>
  <TotalTime>0</TotalTime>
  <Words>3146</Words>
  <Application>Microsoft Office PowerPoint</Application>
  <PresentationFormat>全屏显示(4:3)</PresentationFormat>
  <Paragraphs>535</Paragraphs>
  <Slides>51</Slides>
  <Notes>50</Notes>
  <HiddenSlides>24</HiddenSlides>
  <MMClips>0</MMClips>
  <ScaleCrop>false</ScaleCrop>
  <HeadingPairs>
    <vt:vector size="10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51</vt:i4>
      </vt:variant>
      <vt:variant>
        <vt:lpstr>自定义放映</vt:lpstr>
      </vt:variant>
      <vt:variant>
        <vt:i4>1</vt:i4>
      </vt:variant>
    </vt:vector>
  </HeadingPairs>
  <TitlesOfParts>
    <vt:vector size="71" baseType="lpstr">
      <vt:lpstr>Courier</vt:lpstr>
      <vt:lpstr>Goudy Sans Book</vt:lpstr>
      <vt:lpstr>Goudy Sans Medium</vt:lpstr>
      <vt:lpstr>I Times Italic</vt:lpstr>
      <vt:lpstr>Monotype Sorts</vt:lpstr>
      <vt:lpstr>OPTICopperplate Heavy</vt:lpstr>
      <vt:lpstr>黑体</vt:lpstr>
      <vt:lpstr>华文楷体</vt:lpstr>
      <vt:lpstr>宋体</vt:lpstr>
      <vt:lpstr>Arial</vt:lpstr>
      <vt:lpstr>Book Antiqua</vt:lpstr>
      <vt:lpstr>Consolas</vt:lpstr>
      <vt:lpstr>Courier New</vt:lpstr>
      <vt:lpstr>Forte</vt:lpstr>
      <vt:lpstr>Times</vt:lpstr>
      <vt:lpstr>Times New Roman</vt:lpstr>
      <vt:lpstr>Wingdings</vt:lpstr>
      <vt:lpstr>CQUT_JAVA</vt:lpstr>
      <vt:lpstr>Microsoft Word Picture</vt:lpstr>
      <vt:lpstr>第3章 选择</vt:lpstr>
      <vt:lpstr>boolean数据类型</vt:lpstr>
      <vt:lpstr>关系操作符</vt:lpstr>
      <vt:lpstr>示例: 简单整数加法器</vt:lpstr>
      <vt:lpstr>if语句</vt:lpstr>
      <vt:lpstr>注意</vt:lpstr>
      <vt:lpstr>简单if示例程序</vt:lpstr>
      <vt:lpstr>双分支if-else语句</vt:lpstr>
      <vt:lpstr>if-else示例</vt:lpstr>
      <vt:lpstr>嵌套的if语句</vt:lpstr>
      <vt:lpstr>多分支的if-else语句</vt:lpstr>
      <vt:lpstr>if-else 语句跟踪</vt:lpstr>
      <vt:lpstr>if-else 语句跟踪</vt:lpstr>
      <vt:lpstr>if-else 语句跟踪</vt:lpstr>
      <vt:lpstr>if-else 语句跟踪</vt:lpstr>
      <vt:lpstr>if-else 语句跟踪</vt:lpstr>
      <vt:lpstr>注意</vt:lpstr>
      <vt:lpstr>注意</vt:lpstr>
      <vt:lpstr>常见错误</vt:lpstr>
      <vt:lpstr>建议</vt:lpstr>
      <vt:lpstr>注意</vt:lpstr>
      <vt:lpstr>示例：简单整数减法器 </vt:lpstr>
      <vt:lpstr>示例：计算身体质量指数 </vt:lpstr>
      <vt:lpstr>示例学习：计算税率</vt:lpstr>
      <vt:lpstr>Problem: Computing Taxes, cont.</vt:lpstr>
      <vt:lpstr>逻辑操作符</vt:lpstr>
      <vt:lpstr>!操作符的真值表</vt:lpstr>
      <vt:lpstr>&amp;&amp;操作符的真值表</vt:lpstr>
      <vt:lpstr>|| 操作符的真值表</vt:lpstr>
      <vt:lpstr>^ 操作符的真值表</vt:lpstr>
      <vt:lpstr>示例程序</vt:lpstr>
      <vt:lpstr>示例</vt:lpstr>
      <vt:lpstr>示例学习：判定闰年</vt:lpstr>
      <vt:lpstr>switch 语句</vt:lpstr>
      <vt:lpstr>switch 语句流程图</vt:lpstr>
      <vt:lpstr>switch语句的规则</vt:lpstr>
      <vt:lpstr>switch语句的规则</vt:lpstr>
      <vt:lpstr>跟踪switch语句</vt:lpstr>
      <vt:lpstr>跟踪switch语句</vt:lpstr>
      <vt:lpstr>跟踪switch语句</vt:lpstr>
      <vt:lpstr>跟踪switch语句</vt:lpstr>
      <vt:lpstr>跟踪switch语句</vt:lpstr>
      <vt:lpstr>跟踪switch语句</vt:lpstr>
      <vt:lpstr>跟踪switch语句</vt:lpstr>
      <vt:lpstr>示例学习：中国生肖年份 </vt:lpstr>
      <vt:lpstr>条件表达式</vt:lpstr>
      <vt:lpstr>条件操作符</vt:lpstr>
      <vt:lpstr>条件操作符</vt:lpstr>
      <vt:lpstr>操作符优先级</vt:lpstr>
      <vt:lpstr>操作符优先级示例</vt:lpstr>
      <vt:lpstr>Chapter 3</vt:lpstr>
      <vt:lpstr>Custom Show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 Control Methods</dc:title>
  <dc:creator>Y. Daniel Liang</dc:creator>
  <cp:lastModifiedBy>W. Lucas Chen</cp:lastModifiedBy>
  <cp:revision>421</cp:revision>
  <cp:lastPrinted>1998-02-04T21:16:00Z</cp:lastPrinted>
  <dcterms:created xsi:type="dcterms:W3CDTF">1995-06-10T17:31:00Z</dcterms:created>
  <dcterms:modified xsi:type="dcterms:W3CDTF">2025-06-07T14:55:33Z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DCD9B6DF95A946FC96DC5E4E3070DC36_12</vt:lpwstr>
  </property>
  <property fmtid="{D5CDD505-2E9C-101B-9397-08002B2CF9AE}" pid="3" name="KSOProductBuildVer">
    <vt:lpwstr>2052-12.1.0.20305</vt:lpwstr>
  </property>
</Properties>
</file>